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8"/>
  </p:notesMasterIdLst>
  <p:handoutMasterIdLst>
    <p:handoutMasterId r:id="rId29"/>
  </p:handoutMasterIdLst>
  <p:sldIdLst>
    <p:sldId id="256" r:id="rId2"/>
    <p:sldId id="295" r:id="rId3"/>
    <p:sldId id="296" r:id="rId4"/>
    <p:sldId id="310" r:id="rId5"/>
    <p:sldId id="290" r:id="rId6"/>
    <p:sldId id="259" r:id="rId7"/>
    <p:sldId id="268" r:id="rId8"/>
    <p:sldId id="311" r:id="rId9"/>
    <p:sldId id="270" r:id="rId10"/>
    <p:sldId id="272" r:id="rId11"/>
    <p:sldId id="298" r:id="rId12"/>
    <p:sldId id="312" r:id="rId13"/>
    <p:sldId id="314" r:id="rId14"/>
    <p:sldId id="313" r:id="rId15"/>
    <p:sldId id="299" r:id="rId16"/>
    <p:sldId id="315" r:id="rId17"/>
    <p:sldId id="277" r:id="rId18"/>
    <p:sldId id="305" r:id="rId19"/>
    <p:sldId id="316" r:id="rId20"/>
    <p:sldId id="317" r:id="rId21"/>
    <p:sldId id="279" r:id="rId22"/>
    <p:sldId id="281" r:id="rId23"/>
    <p:sldId id="282" r:id="rId24"/>
    <p:sldId id="283" r:id="rId25"/>
    <p:sldId id="284" r:id="rId26"/>
    <p:sldId id="28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2C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24" autoAdjust="0"/>
    <p:restoredTop sz="95771" autoAdjust="0"/>
  </p:normalViewPr>
  <p:slideViewPr>
    <p:cSldViewPr>
      <p:cViewPr>
        <p:scale>
          <a:sx n="110" d="100"/>
          <a:sy n="110" d="100"/>
        </p:scale>
        <p:origin x="108" y="-96"/>
      </p:cViewPr>
      <p:guideLst>
        <p:guide orient="horz" pos="2160"/>
        <p:guide pos="2880"/>
      </p:guideLst>
    </p:cSldViewPr>
  </p:slideViewPr>
  <p:outlineViewPr>
    <p:cViewPr>
      <p:scale>
        <a:sx n="33" d="100"/>
        <a:sy n="33" d="100"/>
      </p:scale>
      <p:origin x="0" y="3156"/>
    </p:cViewPr>
  </p:outlineViewPr>
  <p:notesTextViewPr>
    <p:cViewPr>
      <p:scale>
        <a:sx n="65" d="100"/>
        <a:sy n="6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BBDB372-D55C-6E4D-ABD3-414704E754F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22826E9-B2DF-3B41-8666-57353344C15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F2E5DBF-5080-2B46-A54D-5D9604FAD7D6}" type="datetimeFigureOut">
              <a:rPr lang="en-US" smtClean="0"/>
              <a:t>1/22/2020</a:t>
            </a:fld>
            <a:endParaRPr lang="en-US"/>
          </a:p>
        </p:txBody>
      </p:sp>
      <p:sp>
        <p:nvSpPr>
          <p:cNvPr id="4" name="Footer Placeholder 3">
            <a:extLst>
              <a:ext uri="{FF2B5EF4-FFF2-40B4-BE49-F238E27FC236}">
                <a16:creationId xmlns="" xmlns:a16="http://schemas.microsoft.com/office/drawing/2014/main" id="{1C30C158-2D2E-A24F-B7AA-CC042A993700}"/>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4B00CC4-8501-1A4F-BF7B-C1DF5D7B540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B58D91F-D44E-254D-AC79-F6563DC18ECA}" type="slidenum">
              <a:rPr lang="en-US" smtClean="0"/>
              <a:t>‹#›</a:t>
            </a:fld>
            <a:endParaRPr lang="en-US"/>
          </a:p>
        </p:txBody>
      </p:sp>
    </p:spTree>
    <p:extLst>
      <p:ext uri="{BB962C8B-B14F-4D97-AF65-F5344CB8AC3E}">
        <p14:creationId xmlns:p14="http://schemas.microsoft.com/office/powerpoint/2010/main" val="383869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57125C4-5B8E-4FAF-B8F4-8B5E7977DE13}" type="datetimeFigureOut">
              <a:rPr lang="en-US" smtClean="0"/>
              <a:t>1/22/2020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A0B8555-2A25-4E00-BD97-B96054E5D49B}" type="slidenum">
              <a:rPr lang="en-US" smtClean="0"/>
              <a:t>‹#›</a:t>
            </a:fld>
            <a:endParaRPr lang="en-US"/>
          </a:p>
        </p:txBody>
      </p:sp>
    </p:spTree>
    <p:extLst>
      <p:ext uri="{BB962C8B-B14F-4D97-AF65-F5344CB8AC3E}">
        <p14:creationId xmlns:p14="http://schemas.microsoft.com/office/powerpoint/2010/main" val="178369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1</a:t>
            </a:fld>
            <a:endParaRPr lang="en-US"/>
          </a:p>
        </p:txBody>
      </p:sp>
    </p:spTree>
    <p:extLst>
      <p:ext uri="{BB962C8B-B14F-4D97-AF65-F5344CB8AC3E}">
        <p14:creationId xmlns:p14="http://schemas.microsoft.com/office/powerpoint/2010/main" val="167364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17</a:t>
            </a:fld>
            <a:endParaRPr lang="en-US"/>
          </a:p>
        </p:txBody>
      </p:sp>
    </p:spTree>
    <p:extLst>
      <p:ext uri="{BB962C8B-B14F-4D97-AF65-F5344CB8AC3E}">
        <p14:creationId xmlns:p14="http://schemas.microsoft.com/office/powerpoint/2010/main" val="112340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18</a:t>
            </a:fld>
            <a:endParaRPr lang="en-US"/>
          </a:p>
        </p:txBody>
      </p:sp>
    </p:spTree>
    <p:extLst>
      <p:ext uri="{BB962C8B-B14F-4D97-AF65-F5344CB8AC3E}">
        <p14:creationId xmlns:p14="http://schemas.microsoft.com/office/powerpoint/2010/main" val="285805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21</a:t>
            </a:fld>
            <a:endParaRPr lang="en-US"/>
          </a:p>
        </p:txBody>
      </p:sp>
    </p:spTree>
    <p:extLst>
      <p:ext uri="{BB962C8B-B14F-4D97-AF65-F5344CB8AC3E}">
        <p14:creationId xmlns:p14="http://schemas.microsoft.com/office/powerpoint/2010/main" val="221380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22</a:t>
            </a:fld>
            <a:endParaRPr lang="en-US"/>
          </a:p>
        </p:txBody>
      </p:sp>
    </p:spTree>
    <p:extLst>
      <p:ext uri="{BB962C8B-B14F-4D97-AF65-F5344CB8AC3E}">
        <p14:creationId xmlns:p14="http://schemas.microsoft.com/office/powerpoint/2010/main" val="125748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2</a:t>
            </a:fld>
            <a:endParaRPr lang="en-US"/>
          </a:p>
        </p:txBody>
      </p:sp>
    </p:spTree>
    <p:extLst>
      <p:ext uri="{BB962C8B-B14F-4D97-AF65-F5344CB8AC3E}">
        <p14:creationId xmlns:p14="http://schemas.microsoft.com/office/powerpoint/2010/main" val="24131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3</a:t>
            </a:fld>
            <a:endParaRPr lang="en-US"/>
          </a:p>
        </p:txBody>
      </p:sp>
    </p:spTree>
    <p:extLst>
      <p:ext uri="{BB962C8B-B14F-4D97-AF65-F5344CB8AC3E}">
        <p14:creationId xmlns:p14="http://schemas.microsoft.com/office/powerpoint/2010/main" val="160972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5</a:t>
            </a:fld>
            <a:endParaRPr lang="en-US"/>
          </a:p>
        </p:txBody>
      </p:sp>
    </p:spTree>
    <p:extLst>
      <p:ext uri="{BB962C8B-B14F-4D97-AF65-F5344CB8AC3E}">
        <p14:creationId xmlns:p14="http://schemas.microsoft.com/office/powerpoint/2010/main" val="204930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6</a:t>
            </a:fld>
            <a:endParaRPr lang="en-US"/>
          </a:p>
        </p:txBody>
      </p:sp>
    </p:spTree>
    <p:extLst>
      <p:ext uri="{BB962C8B-B14F-4D97-AF65-F5344CB8AC3E}">
        <p14:creationId xmlns:p14="http://schemas.microsoft.com/office/powerpoint/2010/main" val="13055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High Impact</a:t>
            </a:r>
            <a:r>
              <a:rPr lang="en-US" dirty="0"/>
              <a:t> help lenders and investors build and maintain high-performing community development portfolios.  They specialize in loan underwriting and consulting that improves risk management, builds capacity, and increases the efficiency of mission-focused lenders and investors.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FinePoint </a:t>
            </a:r>
            <a:r>
              <a:rPr lang="en-US" dirty="0"/>
              <a:t>is a Massachusetts-based consulting firm with clients throughout the United States. Their economic development consultants and affordable housing finance experts provide specialized technical services to public agencies, nonprofits, real estate developers, financial institutions, business organizations and social enterprises.</a:t>
            </a:r>
            <a:r>
              <a:rPr lang="en-US" b="1" dirty="0"/>
              <a:t> </a:t>
            </a:r>
          </a:p>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7</a:t>
            </a:fld>
            <a:endParaRPr lang="en-US"/>
          </a:p>
        </p:txBody>
      </p:sp>
    </p:spTree>
    <p:extLst>
      <p:ext uri="{BB962C8B-B14F-4D97-AF65-F5344CB8AC3E}">
        <p14:creationId xmlns:p14="http://schemas.microsoft.com/office/powerpoint/2010/main" val="275339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10</a:t>
            </a:fld>
            <a:endParaRPr lang="en-US"/>
          </a:p>
        </p:txBody>
      </p:sp>
    </p:spTree>
    <p:extLst>
      <p:ext uri="{BB962C8B-B14F-4D97-AF65-F5344CB8AC3E}">
        <p14:creationId xmlns:p14="http://schemas.microsoft.com/office/powerpoint/2010/main" val="1248568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9A0B8555-2A25-4E00-BD97-B96054E5D49B}" type="slidenum">
              <a:rPr lang="en-US" smtClean="0"/>
              <a:t>11</a:t>
            </a:fld>
            <a:endParaRPr lang="en-US"/>
          </a:p>
        </p:txBody>
      </p:sp>
    </p:spTree>
    <p:extLst>
      <p:ext uri="{BB962C8B-B14F-4D97-AF65-F5344CB8AC3E}">
        <p14:creationId xmlns:p14="http://schemas.microsoft.com/office/powerpoint/2010/main" val="365915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B8555-2A25-4E00-BD97-B96054E5D49B}" type="slidenum">
              <a:rPr lang="en-US" smtClean="0"/>
              <a:t>15</a:t>
            </a:fld>
            <a:endParaRPr lang="en-US"/>
          </a:p>
        </p:txBody>
      </p:sp>
    </p:spTree>
    <p:extLst>
      <p:ext uri="{BB962C8B-B14F-4D97-AF65-F5344CB8AC3E}">
        <p14:creationId xmlns:p14="http://schemas.microsoft.com/office/powerpoint/2010/main" val="335748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B4C1692-1F65-4B48-954A-E052665DF154}" type="datetimeFigureOut">
              <a:rPr lang="en-US" smtClean="0"/>
              <a:t>1/22/2020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3276EC1-353F-4F3B-BBE8-EBCC21337FD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4C1692-1F65-4B48-954A-E052665DF154}"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276EC1-353F-4F3B-BBE8-EBCC21337FD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B4C1692-1F65-4B48-954A-E052665DF154}" type="datetimeFigureOut">
              <a:rPr lang="en-US" smtClean="0"/>
              <a:t>1/22/2020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3276EC1-353F-4F3B-BBE8-EBCC21337FD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B4C1692-1F65-4B48-954A-E052665DF154}"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276EC1-353F-4F3B-BBE8-EBCC21337FD2}"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4C1692-1F65-4B48-954A-E052665DF154}" type="datetimeFigureOut">
              <a:rPr lang="en-US" smtClean="0"/>
              <a:t>1/22/2020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3276EC1-353F-4F3B-BBE8-EBCC21337FD2}"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B4C1692-1F65-4B48-954A-E052665DF154}" type="datetimeFigureOut">
              <a:rPr lang="en-US" smtClean="0"/>
              <a:t>1/22/2020</a:t>
            </a:fld>
            <a:endParaRPr lang="en-US" dirty="0"/>
          </a:p>
        </p:txBody>
      </p:sp>
      <p:sp>
        <p:nvSpPr>
          <p:cNvPr id="10" name="Slide Number Placeholder 9"/>
          <p:cNvSpPr>
            <a:spLocks noGrp="1"/>
          </p:cNvSpPr>
          <p:nvPr>
            <p:ph type="sldNum" sz="quarter" idx="16"/>
          </p:nvPr>
        </p:nvSpPr>
        <p:spPr/>
        <p:txBody>
          <a:bodyPr rtlCol="0"/>
          <a:lstStyle/>
          <a:p>
            <a:fld id="{13276EC1-353F-4F3B-BBE8-EBCC21337FD2}"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B4C1692-1F65-4B48-954A-E052665DF154}" type="datetimeFigureOut">
              <a:rPr lang="en-US" smtClean="0"/>
              <a:t>1/22/2020</a:t>
            </a:fld>
            <a:endParaRPr lang="en-US" dirty="0"/>
          </a:p>
        </p:txBody>
      </p:sp>
      <p:sp>
        <p:nvSpPr>
          <p:cNvPr id="12" name="Slide Number Placeholder 11"/>
          <p:cNvSpPr>
            <a:spLocks noGrp="1"/>
          </p:cNvSpPr>
          <p:nvPr>
            <p:ph type="sldNum" sz="quarter" idx="16"/>
          </p:nvPr>
        </p:nvSpPr>
        <p:spPr/>
        <p:txBody>
          <a:bodyPr rtlCol="0"/>
          <a:lstStyle/>
          <a:p>
            <a:fld id="{13276EC1-353F-4F3B-BBE8-EBCC21337FD2}"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4C1692-1F65-4B48-954A-E052665DF154}"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3276EC1-353F-4F3B-BBE8-EBCC21337FD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C1692-1F65-4B48-954A-E052665DF154}"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3276EC1-353F-4F3B-BBE8-EBCC21337FD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B4C1692-1F65-4B48-954A-E052665DF154}"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3276EC1-353F-4F3B-BBE8-EBCC21337FD2}"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B4C1692-1F65-4B48-954A-E052665DF154}" type="datetimeFigureOut">
              <a:rPr lang="en-US" smtClean="0"/>
              <a:t>1/22/2020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3276EC1-353F-4F3B-BBE8-EBCC21337FD2}"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smtClean="0"/>
              <a:t>3/5/19</a:t>
            </a: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276EC1-353F-4F3B-BBE8-EBCC21337FD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body" sz="half" idx="2"/>
          </p:nvPr>
        </p:nvSpPr>
        <p:spPr>
          <a:xfrm>
            <a:off x="1600200" y="5486400"/>
            <a:ext cx="7315200" cy="1066800"/>
          </a:xfrm>
        </p:spPr>
        <p:txBody>
          <a:bodyPr>
            <a:normAutofit lnSpcReduction="10000"/>
          </a:bodyPr>
          <a:lstStyle/>
          <a:p>
            <a:pPr algn="ctr"/>
            <a:r>
              <a:rPr lang="en-US" dirty="0" smtClean="0"/>
              <a:t>Johnny Charles, Director of Economic Development</a:t>
            </a:r>
            <a:br>
              <a:rPr lang="en-US" dirty="0" smtClean="0"/>
            </a:br>
            <a:r>
              <a:rPr lang="en-US" dirty="0" smtClean="0"/>
              <a:t>Lending Team: </a:t>
            </a:r>
            <a:br>
              <a:rPr lang="en-US" dirty="0" smtClean="0"/>
            </a:br>
            <a:r>
              <a:rPr lang="en-US" dirty="0" smtClean="0"/>
              <a:t>Brenda Bobadilla, Junior Loan Officer </a:t>
            </a:r>
            <a:br>
              <a:rPr lang="en-US" dirty="0" smtClean="0"/>
            </a:br>
            <a:r>
              <a:rPr lang="en-US" dirty="0" smtClean="0"/>
              <a:t>Anthony </a:t>
            </a:r>
            <a:r>
              <a:rPr lang="en-US" dirty="0" err="1" smtClean="0"/>
              <a:t>Ciavattone</a:t>
            </a:r>
            <a:r>
              <a:rPr lang="en-US" dirty="0" smtClean="0"/>
              <a:t>, Loan Officer</a:t>
            </a:r>
          </a:p>
        </p:txBody>
      </p:sp>
      <p:sp>
        <p:nvSpPr>
          <p:cNvPr id="2" name="Title 1"/>
          <p:cNvSpPr>
            <a:spLocks noGrp="1"/>
          </p:cNvSpPr>
          <p:nvPr>
            <p:ph type="title"/>
          </p:nvPr>
        </p:nvSpPr>
        <p:spPr>
          <a:xfrm>
            <a:off x="1600200" y="5029200"/>
            <a:ext cx="7315200" cy="304800"/>
          </a:xfrm>
        </p:spPr>
        <p:txBody>
          <a:bodyPr>
            <a:normAutofit fontScale="90000"/>
          </a:bodyPr>
          <a:lstStyle/>
          <a:p>
            <a:pPr algn="ctr"/>
            <a:r>
              <a:rPr lang="en-US" sz="2700" b="1" dirty="0" smtClean="0"/>
              <a:t>Dorchester Bay </a:t>
            </a:r>
            <a:br>
              <a:rPr lang="en-US" sz="2700" b="1" dirty="0" smtClean="0"/>
            </a:br>
            <a:r>
              <a:rPr lang="en-US" sz="2700" b="1" dirty="0" smtClean="0"/>
              <a:t>Neighborhood Business Loans</a:t>
            </a:r>
            <a:r>
              <a:rPr lang="en-US" sz="3200" dirty="0"/>
              <a:t/>
            </a:r>
            <a:br>
              <a:rPr lang="en-US" sz="3200" dirty="0"/>
            </a:br>
            <a:endParaRPr lang="en-US" dirty="0"/>
          </a:p>
        </p:txBody>
      </p:sp>
      <p:sp>
        <p:nvSpPr>
          <p:cNvPr id="10" name="Picture Placeholder 9"/>
          <p:cNvSpPr>
            <a:spLocks noGrp="1"/>
          </p:cNvSpPr>
          <p:nvPr>
            <p:ph type="pic" idx="1"/>
          </p:nvPr>
        </p:nvSpPr>
        <p:spPr>
          <a:solidFill>
            <a:schemeClr val="bg1"/>
          </a:solidFill>
          <a:ln>
            <a:solidFill>
              <a:schemeClr val="bg1"/>
            </a:solidFill>
          </a:ln>
        </p:spPr>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153837"/>
            <a:ext cx="7473351" cy="211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673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normAutofit fontScale="90000"/>
          </a:bodyPr>
          <a:lstStyle/>
          <a:p>
            <a:r>
              <a:rPr lang="en-US" dirty="0"/>
              <a:t>FinePoint Associates, LLC </a:t>
            </a:r>
            <a:br>
              <a:rPr lang="en-US" dirty="0"/>
            </a:br>
            <a:r>
              <a:rPr lang="en-US" sz="2200" i="1" dirty="0"/>
              <a:t>Estimated Market Size </a:t>
            </a:r>
            <a:br>
              <a:rPr lang="en-US" sz="2200" i="1" dirty="0"/>
            </a:br>
            <a:r>
              <a:rPr lang="en-US" sz="2200" dirty="0"/>
              <a:t>Demand</a:t>
            </a:r>
            <a:r>
              <a:rPr lang="en-US" sz="2200" i="1" dirty="0"/>
              <a:t>-Unmet Financing Need in Focus Neighborhoods</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88638918"/>
              </p:ext>
            </p:extLst>
          </p:nvPr>
        </p:nvGraphicFramePr>
        <p:xfrm>
          <a:off x="762000" y="3222369"/>
          <a:ext cx="7086600" cy="264790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391723">
                  <a:extLst>
                    <a:ext uri="{9D8B030D-6E8A-4147-A177-3AD203B41FA5}">
                      <a16:colId xmlns="" xmlns:a16="http://schemas.microsoft.com/office/drawing/2014/main" val="20000"/>
                    </a:ext>
                  </a:extLst>
                </a:gridCol>
                <a:gridCol w="1694877">
                  <a:extLst>
                    <a:ext uri="{9D8B030D-6E8A-4147-A177-3AD203B41FA5}">
                      <a16:colId xmlns="" xmlns:a16="http://schemas.microsoft.com/office/drawing/2014/main" val="20001"/>
                    </a:ext>
                  </a:extLst>
                </a:gridCol>
              </a:tblGrid>
              <a:tr h="1036319">
                <a:tc gridSpan="2">
                  <a:txBody>
                    <a:bodyPr/>
                    <a:lstStyle/>
                    <a:p>
                      <a:r>
                        <a:rPr lang="en-US" sz="2800" dirty="0"/>
                        <a:t>Aggregate Unmet Need in our Focus Neighborhoods</a:t>
                      </a:r>
                    </a:p>
                  </a:txBody>
                  <a:tcPr/>
                </a:tc>
                <a:tc hMerge="1">
                  <a:txBody>
                    <a:bodyPr/>
                    <a:lstStyle/>
                    <a:p>
                      <a:pPr algn="ctr"/>
                      <a:endParaRPr lang="en-US" sz="2400" dirty="0"/>
                    </a:p>
                  </a:txBody>
                  <a:tcPr/>
                </a:tc>
                <a:extLst>
                  <a:ext uri="{0D108BD9-81ED-4DB2-BD59-A6C34878D82A}">
                    <a16:rowId xmlns="" xmlns:a16="http://schemas.microsoft.com/office/drawing/2014/main" val="10000"/>
                  </a:ext>
                </a:extLst>
              </a:tr>
              <a:tr h="773387">
                <a:tc>
                  <a:txBody>
                    <a:bodyPr/>
                    <a:lstStyle/>
                    <a:p>
                      <a:r>
                        <a:rPr lang="en-US" dirty="0"/>
                        <a:t>$ Volume of Unmet Financing Needs (assuming</a:t>
                      </a:r>
                      <a:r>
                        <a:rPr lang="en-US" baseline="0" dirty="0"/>
                        <a:t> average loan of $14,000)</a:t>
                      </a:r>
                      <a:endParaRPr lang="en-US" dirty="0"/>
                    </a:p>
                  </a:txBody>
                  <a:tcPr/>
                </a:tc>
                <a:tc>
                  <a:txBody>
                    <a:bodyPr/>
                    <a:lstStyle/>
                    <a:p>
                      <a:r>
                        <a:rPr lang="en-US" dirty="0"/>
                        <a:t>$3 Million</a:t>
                      </a:r>
                    </a:p>
                  </a:txBody>
                  <a:tcPr/>
                </a:tc>
                <a:extLst>
                  <a:ext uri="{0D108BD9-81ED-4DB2-BD59-A6C34878D82A}">
                    <a16:rowId xmlns="" xmlns:a16="http://schemas.microsoft.com/office/drawing/2014/main" val="10001"/>
                  </a:ext>
                </a:extLst>
              </a:tr>
              <a:tr h="838200">
                <a:tc>
                  <a:txBody>
                    <a:bodyPr/>
                    <a:lstStyle/>
                    <a:p>
                      <a:r>
                        <a:rPr lang="en-US" dirty="0"/>
                        <a:t>$ Volume</a:t>
                      </a:r>
                      <a:r>
                        <a:rPr lang="en-US" baseline="0" dirty="0"/>
                        <a:t> of Unmet Financing Needs (assuming average  loan of $22,500)</a:t>
                      </a:r>
                      <a:endParaRPr lang="en-US" dirty="0"/>
                    </a:p>
                  </a:txBody>
                  <a:tcPr/>
                </a:tc>
                <a:tc>
                  <a:txBody>
                    <a:bodyPr/>
                    <a:lstStyle/>
                    <a:p>
                      <a:r>
                        <a:rPr lang="en-US" dirty="0"/>
                        <a:t>$4.8 Million</a:t>
                      </a:r>
                    </a:p>
                  </a:txBody>
                  <a:tcPr/>
                </a:tc>
                <a:extLst>
                  <a:ext uri="{0D108BD9-81ED-4DB2-BD59-A6C34878D82A}">
                    <a16:rowId xmlns="" xmlns:a16="http://schemas.microsoft.com/office/drawing/2014/main" val="10002"/>
                  </a:ext>
                </a:extLst>
              </a:tr>
            </a:tbl>
          </a:graphicData>
        </a:graphic>
      </p:graphicFrame>
      <p:sp>
        <p:nvSpPr>
          <p:cNvPr id="5" name="Content Placeholder 2"/>
          <p:cNvSpPr>
            <a:spLocks noGrp="1"/>
          </p:cNvSpPr>
          <p:nvPr>
            <p:ph sz="quarter" idx="2"/>
          </p:nvPr>
        </p:nvSpPr>
        <p:spPr>
          <a:xfrm>
            <a:off x="457200" y="1597306"/>
            <a:ext cx="8229600" cy="4559654"/>
          </a:xfrm>
        </p:spPr>
        <p:txBody>
          <a:bodyPr>
            <a:normAutofit/>
          </a:bodyPr>
          <a:lstStyle/>
          <a:p>
            <a:pPr marL="0" indent="0">
              <a:buNone/>
            </a:pPr>
            <a:r>
              <a:rPr lang="en-US" sz="2200" dirty="0"/>
              <a:t>There are approximately 3,000 target businesses in our focus </a:t>
            </a:r>
            <a:r>
              <a:rPr lang="en-US" sz="2200" dirty="0" smtClean="0"/>
              <a:t>neighborhoods</a:t>
            </a:r>
          </a:p>
          <a:p>
            <a:pPr marL="0" indent="0">
              <a:buNone/>
            </a:pPr>
            <a:r>
              <a:rPr lang="en-US" sz="2200" dirty="0" smtClean="0"/>
              <a:t>1,000 </a:t>
            </a:r>
            <a:r>
              <a:rPr lang="en-US" sz="2200" dirty="0"/>
              <a:t>of those businesses are female </a:t>
            </a:r>
            <a:r>
              <a:rPr lang="en-US" sz="2200" dirty="0" smtClean="0"/>
              <a:t>owned</a:t>
            </a:r>
          </a:p>
          <a:p>
            <a:pPr marL="0" indent="0">
              <a:buNone/>
            </a:pPr>
            <a:r>
              <a:rPr lang="en-US" sz="2200" dirty="0" smtClean="0"/>
              <a:t>1,300 </a:t>
            </a:r>
            <a:r>
              <a:rPr lang="en-US" sz="2200" dirty="0"/>
              <a:t>are minority owned</a:t>
            </a:r>
          </a:p>
        </p:txBody>
      </p:sp>
      <p:sp>
        <p:nvSpPr>
          <p:cNvPr id="7" name="TextBox 6"/>
          <p:cNvSpPr txBox="1"/>
          <p:nvPr/>
        </p:nvSpPr>
        <p:spPr>
          <a:xfrm>
            <a:off x="1143000" y="5867400"/>
            <a:ext cx="6858000" cy="461665"/>
          </a:xfrm>
          <a:prstGeom prst="rect">
            <a:avLst/>
          </a:prstGeom>
          <a:noFill/>
        </p:spPr>
        <p:txBody>
          <a:bodyPr wrap="square" rtlCol="0">
            <a:spAutoFit/>
          </a:bodyPr>
          <a:lstStyle/>
          <a:p>
            <a:r>
              <a:rPr lang="en-US" sz="2400" i="1" dirty="0">
                <a:latin typeface="Cambria" panose="02040503050406030204" pitchFamily="18" charset="0"/>
              </a:rPr>
              <a:t>Average # of loan inquiries per loans closed 7.6</a:t>
            </a:r>
          </a:p>
        </p:txBody>
      </p:sp>
    </p:spTree>
    <p:extLst>
      <p:ext uri="{BB962C8B-B14F-4D97-AF65-F5344CB8AC3E}">
        <p14:creationId xmlns:p14="http://schemas.microsoft.com/office/powerpoint/2010/main" val="1100357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Plan</a:t>
            </a:r>
            <a:endParaRPr lang="en-US" dirty="0"/>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8600" y="1828800"/>
            <a:ext cx="5181311" cy="4146628"/>
          </a:xfrm>
        </p:spPr>
      </p:pic>
      <p:pic>
        <p:nvPicPr>
          <p:cNvPr id="9" name="Content Placeholder 8"/>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325712" y="1752600"/>
            <a:ext cx="3657608" cy="2820930"/>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810664"/>
            <a:ext cx="1507433" cy="990599"/>
          </a:xfrm>
          <a:prstGeom prst="rect">
            <a:avLst/>
          </a:prstGeom>
        </p:spPr>
      </p:pic>
    </p:spTree>
    <p:extLst>
      <p:ext uri="{BB962C8B-B14F-4D97-AF65-F5344CB8AC3E}">
        <p14:creationId xmlns:p14="http://schemas.microsoft.com/office/powerpoint/2010/main" val="136386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2775" y="1927109"/>
            <a:ext cx="8153400" cy="3841981"/>
          </a:xfrm>
        </p:spPr>
      </p:pic>
    </p:spTree>
    <p:extLst>
      <p:ext uri="{BB962C8B-B14F-4D97-AF65-F5344CB8AC3E}">
        <p14:creationId xmlns:p14="http://schemas.microsoft.com/office/powerpoint/2010/main" val="2083737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236611" y="2819400"/>
            <a:ext cx="2926080" cy="3914621"/>
          </a:xfr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52600" y="1549879"/>
            <a:ext cx="512064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Marketing Collateral</a:t>
            </a:r>
            <a:endParaRPr lang="en-US" dirty="0"/>
          </a:p>
        </p:txBody>
      </p:sp>
      <p:pic>
        <p:nvPicPr>
          <p:cNvPr id="8" name="Content Placeholder 7"/>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0" y="2667000"/>
            <a:ext cx="2926080" cy="3914621"/>
          </a:xfrm>
        </p:spPr>
      </p:pic>
    </p:spTree>
    <p:extLst>
      <p:ext uri="{BB962C8B-B14F-4D97-AF65-F5344CB8AC3E}">
        <p14:creationId xmlns:p14="http://schemas.microsoft.com/office/powerpoint/2010/main" val="1427667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orchesterbayloans.org</a:t>
            </a:r>
            <a:endParaRPr lang="en-US" dirty="0"/>
          </a:p>
        </p:txBody>
      </p:sp>
      <p:pic>
        <p:nvPicPr>
          <p:cNvPr id="6" name="Content Placeholder 5"/>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2775" y="1900040"/>
            <a:ext cx="8153400" cy="3896119"/>
          </a:xfrm>
          <a:prstGeom prst="rect">
            <a:avLst/>
          </a:prstGeom>
          <a:noFill/>
          <a:ln>
            <a:noFill/>
          </a:ln>
        </p:spPr>
      </p:pic>
    </p:spTree>
    <p:extLst>
      <p:ext uri="{BB962C8B-B14F-4D97-AF65-F5344CB8AC3E}">
        <p14:creationId xmlns:p14="http://schemas.microsoft.com/office/powerpoint/2010/main" val="651518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430" r="287" b="7363"/>
          <a:stretch/>
        </p:blipFill>
        <p:spPr>
          <a:xfrm>
            <a:off x="1535502" y="1600199"/>
            <a:ext cx="6029864" cy="4774721"/>
          </a:xfrm>
        </p:spPr>
      </p:pic>
    </p:spTree>
    <p:extLst>
      <p:ext uri="{BB962C8B-B14F-4D97-AF65-F5344CB8AC3E}">
        <p14:creationId xmlns:p14="http://schemas.microsoft.com/office/powerpoint/2010/main" val="1585409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Options</a:t>
            </a:r>
            <a:endParaRPr lang="en-US" dirty="0"/>
          </a:p>
        </p:txBody>
      </p:sp>
      <p:sp>
        <p:nvSpPr>
          <p:cNvPr id="6" name="Content Placeholder 5"/>
          <p:cNvSpPr>
            <a:spLocks noGrp="1"/>
          </p:cNvSpPr>
          <p:nvPr>
            <p:ph sz="quarter" idx="2"/>
          </p:nvPr>
        </p:nvSpPr>
        <p:spPr>
          <a:xfrm>
            <a:off x="609600" y="2438400"/>
            <a:ext cx="2514600" cy="3581400"/>
          </a:xfrm>
        </p:spPr>
        <p:txBody>
          <a:bodyPr>
            <a:normAutofit fontScale="55000" lnSpcReduction="20000"/>
          </a:bodyPr>
          <a:lstStyle/>
          <a:p>
            <a:pPr marL="342900" indent="-342900" fontAlgn="base">
              <a:buFont typeface="Arial" panose="020B0604020202020204" pitchFamily="34" charset="0"/>
              <a:buChar char="•"/>
            </a:pPr>
            <a:r>
              <a:rPr lang="en-US" dirty="0">
                <a:ea typeface="MS PGothic" panose="020B0600070205080204" pitchFamily="34" charset="-128"/>
              </a:rPr>
              <a:t>Up to $250,000 (with co-lenders)</a:t>
            </a:r>
          </a:p>
          <a:p>
            <a:pPr marL="342900" indent="-342900" fontAlgn="base">
              <a:buFont typeface="Arial" panose="020B0604020202020204" pitchFamily="34" charset="0"/>
              <a:buChar char="•"/>
            </a:pPr>
            <a:r>
              <a:rPr lang="en-US" dirty="0">
                <a:ea typeface="MS PGothic" panose="020B0600070205080204" pitchFamily="34" charset="-128"/>
              </a:rPr>
              <a:t>7% interest rate for up to 5 years – no prepayment penalties</a:t>
            </a:r>
          </a:p>
          <a:p>
            <a:pPr marL="342900" indent="-342900" fontAlgn="base">
              <a:buFont typeface="Arial" panose="020B0604020202020204" pitchFamily="34" charset="0"/>
              <a:buChar char="•"/>
            </a:pPr>
            <a:r>
              <a:rPr lang="en-US" dirty="0">
                <a:ea typeface="MS PGothic" panose="020B0600070205080204" pitchFamily="34" charset="-128"/>
              </a:rPr>
              <a:t>3% origination fee (plus any applicable state/city filing fees)</a:t>
            </a:r>
          </a:p>
          <a:p>
            <a:pPr fontAlgn="base"/>
            <a:endParaRPr lang="en-US" dirty="0">
              <a:ea typeface="MS PGothic" panose="020B0600070205080204" pitchFamily="34" charset="-128"/>
            </a:endParaRPr>
          </a:p>
          <a:p>
            <a:pPr fontAlgn="base"/>
            <a:endParaRPr lang="en-US" dirty="0">
              <a:ea typeface="MS PGothic" panose="020B0600070205080204" pitchFamily="34" charset="-128"/>
            </a:endParaRPr>
          </a:p>
          <a:p>
            <a:pPr marL="0" indent="0" algn="ctr" fontAlgn="base">
              <a:buNone/>
            </a:pPr>
            <a:r>
              <a:rPr lang="en-US" sz="2800" dirty="0">
                <a:ea typeface="MS PGothic" panose="020B0600070205080204" pitchFamily="34" charset="-128"/>
              </a:rPr>
              <a:t>Must be a resident or business in Dorchester, Roxbury, Mattapan, Hyde Park, Roslindale, or Jamaica Plain</a:t>
            </a:r>
          </a:p>
          <a:p>
            <a:endParaRPr lang="en-US" dirty="0"/>
          </a:p>
        </p:txBody>
      </p:sp>
      <p:sp>
        <p:nvSpPr>
          <p:cNvPr id="8" name="Content Placeholder 7"/>
          <p:cNvSpPr>
            <a:spLocks noGrp="1"/>
          </p:cNvSpPr>
          <p:nvPr>
            <p:ph sz="quarter" idx="4"/>
          </p:nvPr>
        </p:nvSpPr>
        <p:spPr>
          <a:xfrm>
            <a:off x="3352800" y="2461260"/>
            <a:ext cx="2590800" cy="3581400"/>
          </a:xfrm>
        </p:spPr>
        <p:txBody>
          <a:bodyPr>
            <a:normAutofit fontScale="40000" lnSpcReduction="20000"/>
          </a:bodyPr>
          <a:lstStyle/>
          <a:p>
            <a:pPr marL="731520" lvl="1" indent="-457200" fontAlgn="base"/>
            <a:r>
              <a:rPr lang="en-US" sz="3500" dirty="0"/>
              <a:t>Loans for signage and storefront </a:t>
            </a:r>
            <a:r>
              <a:rPr lang="en-US" sz="3500" dirty="0" smtClean="0"/>
              <a:t>improvements</a:t>
            </a:r>
            <a:endParaRPr lang="en-US" sz="3500" dirty="0"/>
          </a:p>
          <a:p>
            <a:pPr marL="731520" lvl="1" indent="-457200" fontAlgn="base"/>
            <a:r>
              <a:rPr lang="en-US" sz="3500" dirty="0"/>
              <a:t>7% interest rate for up to 5 years – no prepayment </a:t>
            </a:r>
            <a:r>
              <a:rPr lang="en-US" sz="3500" dirty="0" smtClean="0"/>
              <a:t>penalties</a:t>
            </a:r>
            <a:endParaRPr lang="en-US" sz="3500" dirty="0"/>
          </a:p>
          <a:p>
            <a:pPr marL="731520" lvl="1" indent="-457200" fontAlgn="base"/>
            <a:r>
              <a:rPr lang="en-US" sz="3500" dirty="0"/>
              <a:t>3% origination fee (plus any applicable state/city filing fees</a:t>
            </a:r>
            <a:r>
              <a:rPr lang="en-US" sz="3500" dirty="0" smtClean="0"/>
              <a:t>)</a:t>
            </a:r>
            <a:endParaRPr lang="en-US" sz="3500" dirty="0"/>
          </a:p>
          <a:p>
            <a:pPr marL="731520" lvl="1" indent="-457200" fontAlgn="base"/>
            <a:r>
              <a:rPr lang="en-US" sz="3500" dirty="0"/>
              <a:t>Loans can be repaid through the reimbursable grants through the City of Boston’s </a:t>
            </a:r>
            <a:r>
              <a:rPr lang="en-US" sz="3500" dirty="0" err="1"/>
              <a:t>ReStore</a:t>
            </a:r>
            <a:r>
              <a:rPr lang="en-US" sz="3500" dirty="0"/>
              <a:t> program</a:t>
            </a:r>
          </a:p>
          <a:p>
            <a:pPr marL="274320" lvl="1" indent="0" fontAlgn="base">
              <a:buNone/>
            </a:pPr>
            <a:endParaRPr lang="en-US" sz="2700" dirty="0"/>
          </a:p>
          <a:p>
            <a:pPr marL="274320" lvl="1" indent="0" fontAlgn="base">
              <a:buNone/>
            </a:pPr>
            <a:r>
              <a:rPr lang="en-US" sz="2800" b="1" i="1" dirty="0">
                <a:solidFill>
                  <a:prstClr val="black"/>
                </a:solidFill>
              </a:rPr>
              <a:t>Funding for Businesses in Dorchester, Roxbury, Mattapan and Roslindale</a:t>
            </a:r>
            <a:endParaRPr lang="en-US" sz="2800" i="1" dirty="0">
              <a:solidFill>
                <a:prstClr val="black"/>
              </a:solidFill>
            </a:endParaRPr>
          </a:p>
          <a:p>
            <a:endParaRPr lang="en-US" dirty="0"/>
          </a:p>
        </p:txBody>
      </p:sp>
      <p:sp>
        <p:nvSpPr>
          <p:cNvPr id="5" name="Text Placeholder 4"/>
          <p:cNvSpPr>
            <a:spLocks noGrp="1"/>
          </p:cNvSpPr>
          <p:nvPr>
            <p:ph type="body" sz="quarter" idx="1"/>
          </p:nvPr>
        </p:nvSpPr>
        <p:spPr>
          <a:xfrm>
            <a:off x="609600" y="1752600"/>
            <a:ext cx="2514600" cy="640080"/>
          </a:xfrm>
        </p:spPr>
        <p:txBody>
          <a:bodyPr>
            <a:normAutofit lnSpcReduction="10000"/>
          </a:bodyPr>
          <a:lstStyle/>
          <a:p>
            <a:r>
              <a:rPr lang="en-US" dirty="0"/>
              <a:t>Dorchester Bay Neighborhood </a:t>
            </a:r>
            <a:r>
              <a:rPr lang="en-US" dirty="0" smtClean="0"/>
              <a:t>Loan</a:t>
            </a:r>
            <a:endParaRPr lang="en-US" dirty="0"/>
          </a:p>
        </p:txBody>
      </p:sp>
      <p:sp>
        <p:nvSpPr>
          <p:cNvPr id="7" name="Text Placeholder 6"/>
          <p:cNvSpPr>
            <a:spLocks noGrp="1"/>
          </p:cNvSpPr>
          <p:nvPr>
            <p:ph type="body" sz="quarter" idx="3"/>
          </p:nvPr>
        </p:nvSpPr>
        <p:spPr>
          <a:xfrm>
            <a:off x="3352800" y="1775460"/>
            <a:ext cx="2590800" cy="640080"/>
          </a:xfrm>
        </p:spPr>
        <p:txBody>
          <a:bodyPr>
            <a:normAutofit fontScale="85000" lnSpcReduction="20000"/>
          </a:bodyPr>
          <a:lstStyle/>
          <a:p>
            <a:pPr algn="ctr"/>
            <a:r>
              <a:rPr lang="en-US" dirty="0" err="1"/>
              <a:t>ReStore</a:t>
            </a:r>
            <a:r>
              <a:rPr lang="en-US" dirty="0"/>
              <a:t> Boston</a:t>
            </a:r>
          </a:p>
          <a:p>
            <a:pPr algn="ctr"/>
            <a:r>
              <a:rPr lang="en-US" dirty="0"/>
              <a:t>Store Front &amp; </a:t>
            </a:r>
            <a:r>
              <a:rPr lang="en-US" dirty="0" smtClean="0"/>
              <a:t>Signage</a:t>
            </a:r>
            <a:endParaRPr lang="en-US" dirty="0"/>
          </a:p>
        </p:txBody>
      </p:sp>
      <p:sp>
        <p:nvSpPr>
          <p:cNvPr id="10" name="Content Placeholder 4"/>
          <p:cNvSpPr txBox="1">
            <a:spLocks/>
          </p:cNvSpPr>
          <p:nvPr/>
        </p:nvSpPr>
        <p:spPr>
          <a:xfrm>
            <a:off x="6172200" y="2446116"/>
            <a:ext cx="2366822" cy="364988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base"/>
            <a:r>
              <a:rPr lang="en-US" sz="1900" dirty="0" smtClean="0"/>
              <a:t>Up to $20,000</a:t>
            </a:r>
          </a:p>
          <a:p>
            <a:pPr fontAlgn="base"/>
            <a:r>
              <a:rPr lang="en-US" sz="1900" dirty="0" smtClean="0"/>
              <a:t>Decision in 2 business days</a:t>
            </a:r>
          </a:p>
          <a:p>
            <a:pPr fontAlgn="base"/>
            <a:r>
              <a:rPr lang="en-US" sz="1900" dirty="0" smtClean="0"/>
              <a:t>6% interest rate</a:t>
            </a:r>
          </a:p>
          <a:p>
            <a:pPr fontAlgn="base"/>
            <a:r>
              <a:rPr lang="en-US" sz="1900" dirty="0" smtClean="0"/>
              <a:t>Credit score must be 680 or higher</a:t>
            </a:r>
          </a:p>
          <a:p>
            <a:pPr marL="0" indent="0" fontAlgn="base">
              <a:buFont typeface="Wingdings"/>
              <a:buNone/>
            </a:pPr>
            <a:r>
              <a:rPr lang="en-US" sz="1600" b="1" i="1" dirty="0" smtClean="0"/>
              <a:t>Available to businesses in all Boston neighborhoods</a:t>
            </a:r>
          </a:p>
          <a:p>
            <a:endParaRPr lang="en-US" dirty="0"/>
          </a:p>
        </p:txBody>
      </p:sp>
      <p:sp>
        <p:nvSpPr>
          <p:cNvPr id="11" name="Text Placeholder 2"/>
          <p:cNvSpPr txBox="1">
            <a:spLocks/>
          </p:cNvSpPr>
          <p:nvPr/>
        </p:nvSpPr>
        <p:spPr>
          <a:xfrm>
            <a:off x="6112944" y="1752600"/>
            <a:ext cx="2286000" cy="609600"/>
          </a:xfrm>
          <a:prstGeom prst="rect">
            <a:avLst/>
          </a:prstGeom>
          <a:solidFill>
            <a:schemeClr val="accent2"/>
          </a:solidFill>
        </p:spPr>
        <p:txBody>
          <a:bodyPr vert="horz" rtlCol="0" anchor="ctr">
            <a:normAutofit/>
          </a:bodyPr>
          <a:lstStyle>
            <a:lvl1pPr marL="0" indent="0" algn="l" rtl="0" eaLnBrk="1" latinLnBrk="0" hangingPunct="1">
              <a:spcBef>
                <a:spcPts val="700"/>
              </a:spcBef>
              <a:buClr>
                <a:schemeClr val="accent2"/>
              </a:buClr>
              <a:buSzPct val="60000"/>
              <a:buFontTx/>
              <a:buNone/>
              <a:defRPr kumimoji="0" sz="2000" b="1" kern="1200">
                <a:solidFill>
                  <a:srgbClr val="FFFFFF"/>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solidFill>
                  <a:schemeClr val="bg1"/>
                </a:solidFill>
              </a:rPr>
              <a:t>Quick Capital</a:t>
            </a:r>
            <a:endParaRPr lang="en-US" dirty="0">
              <a:solidFill>
                <a:schemeClr val="bg1"/>
              </a:solidFill>
            </a:endParaRPr>
          </a:p>
        </p:txBody>
      </p:sp>
    </p:spTree>
    <p:extLst>
      <p:ext uri="{BB962C8B-B14F-4D97-AF65-F5344CB8AC3E}">
        <p14:creationId xmlns:p14="http://schemas.microsoft.com/office/powerpoint/2010/main" val="2546821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Microloan Management Services (MMS): </a:t>
            </a:r>
            <a:r>
              <a:rPr lang="en-US" sz="4000" dirty="0" smtClean="0"/>
              <a:t/>
            </a:r>
            <a:br>
              <a:rPr lang="en-US" sz="4000" dirty="0" smtClean="0"/>
            </a:br>
            <a:r>
              <a:rPr lang="en-US" sz="1300" dirty="0" smtClean="0"/>
              <a:t>Online </a:t>
            </a:r>
            <a:r>
              <a:rPr lang="en-US" sz="1300" dirty="0"/>
              <a:t>lending platform from the Lift Fund – like us, an SBA micro lender and CDFI, with 20 years experience writing $250,000,000 in loans, $24,000,000/year.</a:t>
            </a:r>
            <a:br>
              <a:rPr lang="en-US" sz="1300" dirty="0"/>
            </a:br>
            <a:endParaRPr lang="en-US" sz="1300" dirty="0"/>
          </a:p>
        </p:txBody>
      </p:sp>
      <p:pic>
        <p:nvPicPr>
          <p:cNvPr id="8" name="Picture 7" descr="A screenshot of a cell phone&#10;&#10;Description automatically generated">
            <a:extLst>
              <a:ext uri="{FF2B5EF4-FFF2-40B4-BE49-F238E27FC236}">
                <a16:creationId xmlns="" xmlns:a16="http://schemas.microsoft.com/office/drawing/2014/main" id="{12C10EC5-CF8B-B94D-A3C0-C2D87785C81E}"/>
              </a:ext>
            </a:extLst>
          </p:cNvPr>
          <p:cNvPicPr>
            <a:picLocks noChangeAspect="1"/>
          </p:cNvPicPr>
          <p:nvPr/>
        </p:nvPicPr>
        <p:blipFill rotWithShape="1">
          <a:blip r:embed="rId3">
            <a:extLst>
              <a:ext uri="{28A0092B-C50C-407E-A947-70E740481C1C}">
                <a14:useLocalDpi xmlns:a14="http://schemas.microsoft.com/office/drawing/2010/main" val="0"/>
              </a:ext>
            </a:extLst>
          </a:blip>
          <a:srcRect b="49687"/>
          <a:stretch/>
        </p:blipFill>
        <p:spPr>
          <a:xfrm>
            <a:off x="2470030" y="1600200"/>
            <a:ext cx="3962400" cy="4876800"/>
          </a:xfrm>
          <a:prstGeom prst="rect">
            <a:avLst/>
          </a:prstGeom>
        </p:spPr>
      </p:pic>
    </p:spTree>
    <p:extLst>
      <p:ext uri="{BB962C8B-B14F-4D97-AF65-F5344CB8AC3E}">
        <p14:creationId xmlns:p14="http://schemas.microsoft.com/office/powerpoint/2010/main" val="254180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Microloan Management Services (MMS): </a:t>
            </a:r>
            <a:r>
              <a:rPr lang="en-US" dirty="0"/>
              <a:t/>
            </a:r>
            <a:br>
              <a:rPr lang="en-US" dirty="0"/>
            </a:br>
            <a:r>
              <a:rPr lang="en-US" sz="1300" dirty="0"/>
              <a:t>Online lending platform from the Lift Fund – like us, an SBA micro lender and CDFI, with 20 years experience writing $250,000,000 in loans, $24,000,000/year.</a:t>
            </a:r>
            <a:br>
              <a:rPr lang="en-US" sz="1300" dirty="0"/>
            </a:br>
            <a:endParaRPr lang="en-US" sz="1300" dirty="0"/>
          </a:p>
        </p:txBody>
      </p:sp>
      <p:pic>
        <p:nvPicPr>
          <p:cNvPr id="8" name="Picture 7" descr="A screenshot of a cell phone&#10;&#10;Description automatically generated">
            <a:extLst>
              <a:ext uri="{FF2B5EF4-FFF2-40B4-BE49-F238E27FC236}">
                <a16:creationId xmlns="" xmlns:a16="http://schemas.microsoft.com/office/drawing/2014/main" id="{12C10EC5-CF8B-B94D-A3C0-C2D87785C81E}"/>
              </a:ext>
            </a:extLst>
          </p:cNvPr>
          <p:cNvPicPr>
            <a:picLocks noChangeAspect="1"/>
          </p:cNvPicPr>
          <p:nvPr/>
        </p:nvPicPr>
        <p:blipFill rotWithShape="1">
          <a:blip r:embed="rId3">
            <a:extLst>
              <a:ext uri="{28A0092B-C50C-407E-A947-70E740481C1C}">
                <a14:useLocalDpi xmlns:a14="http://schemas.microsoft.com/office/drawing/2010/main" val="0"/>
              </a:ext>
            </a:extLst>
          </a:blip>
          <a:srcRect t="38521"/>
          <a:stretch/>
        </p:blipFill>
        <p:spPr>
          <a:xfrm>
            <a:off x="2590800" y="1600200"/>
            <a:ext cx="3733800" cy="5615289"/>
          </a:xfrm>
          <a:prstGeom prst="rect">
            <a:avLst/>
          </a:prstGeom>
        </p:spPr>
      </p:pic>
    </p:spTree>
    <p:extLst>
      <p:ext uri="{BB962C8B-B14F-4D97-AF65-F5344CB8AC3E}">
        <p14:creationId xmlns:p14="http://schemas.microsoft.com/office/powerpoint/2010/main" val="2317656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Small Businesses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2438400" cy="228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798296"/>
            <a:ext cx="4776787" cy="181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9887" y="3812934"/>
            <a:ext cx="2547383" cy="134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4792" y="3216215"/>
            <a:ext cx="2490916" cy="229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159" y="3612922"/>
            <a:ext cx="1735138"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943" y="5513328"/>
            <a:ext cx="2855343" cy="1200329"/>
          </a:xfrm>
          <a:prstGeom prst="rect">
            <a:avLst/>
          </a:prstGeom>
        </p:spPr>
        <p:txBody>
          <a:bodyPr wrap="square">
            <a:spAutoFit/>
          </a:bodyPr>
          <a:lstStyle/>
          <a:p>
            <a:pPr algn="ctr"/>
            <a:r>
              <a:rPr lang="en-US" b="1" dirty="0" err="1">
                <a:solidFill>
                  <a:srgbClr val="241366"/>
                </a:solidFill>
                <a:latin typeface="Helvetica"/>
              </a:rPr>
              <a:t>JaMa</a:t>
            </a:r>
            <a:r>
              <a:rPr lang="en-US" b="1" dirty="0">
                <a:solidFill>
                  <a:srgbClr val="241366"/>
                </a:solidFill>
                <a:latin typeface="Helvetica"/>
              </a:rPr>
              <a:t> Professional Cleaning </a:t>
            </a:r>
          </a:p>
          <a:p>
            <a:pPr algn="ctr"/>
            <a:r>
              <a:rPr lang="en-US" b="1" dirty="0">
                <a:solidFill>
                  <a:srgbClr val="241366"/>
                </a:solidFill>
                <a:latin typeface="Helvetica"/>
              </a:rPr>
              <a:t>Superior Commercial Cleaning Solutions</a:t>
            </a:r>
            <a:endParaRPr lang="en-US" dirty="0">
              <a:solidFill>
                <a:srgbClr val="143256"/>
              </a:solidFill>
              <a:latin typeface="Helvetica"/>
            </a:endParaRP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5766365"/>
            <a:ext cx="5562600" cy="8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865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0400" y="5850108"/>
            <a:ext cx="2100532" cy="83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 xmlns:a16="http://schemas.microsoft.com/office/drawing/2014/main" id="{6C5AE487-9C3F-1842-BB4E-ED283DCFF4F9}"/>
              </a:ext>
            </a:extLst>
          </p:cNvPr>
          <p:cNvSpPr>
            <a:spLocks noGrp="1"/>
          </p:cNvSpPr>
          <p:nvPr>
            <p:ph type="title"/>
          </p:nvPr>
        </p:nvSpPr>
        <p:spPr/>
        <p:txBody>
          <a:bodyPr/>
          <a:lstStyle/>
          <a:p>
            <a:pPr algn="ctr"/>
            <a:r>
              <a:rPr lang="en-US" dirty="0" smtClean="0"/>
              <a:t>2019 Recap!</a:t>
            </a:r>
            <a:endParaRPr lang="en-US" dirty="0"/>
          </a:p>
        </p:txBody>
      </p:sp>
      <p:sp>
        <p:nvSpPr>
          <p:cNvPr id="2" name="Text Placeholder 1"/>
          <p:cNvSpPr>
            <a:spLocks noGrp="1"/>
          </p:cNvSpPr>
          <p:nvPr>
            <p:ph type="body" idx="2"/>
          </p:nvPr>
        </p:nvSpPr>
        <p:spPr>
          <a:xfrm>
            <a:off x="609600" y="1752600"/>
            <a:ext cx="1905000" cy="4343400"/>
          </a:xfrm>
        </p:spPr>
        <p:txBody>
          <a:bodyPr>
            <a:normAutofit fontScale="92500" lnSpcReduction="10000"/>
          </a:bodyPr>
          <a:lstStyle/>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r>
              <a:rPr lang="en-US" b="1" dirty="0" smtClean="0"/>
              <a:t>Massachusetts</a:t>
            </a:r>
            <a:endParaRPr lang="en-US" b="1" dirty="0"/>
          </a:p>
          <a:p>
            <a:pPr algn="ctr"/>
            <a:r>
              <a:rPr lang="en-US" sz="2400" b="1" dirty="0" smtClean="0"/>
              <a:t>Breakout Microlending Intermediary of the year!</a:t>
            </a:r>
            <a:endParaRPr lang="en-US" sz="2400" b="1" dirty="0"/>
          </a:p>
        </p:txBody>
      </p:sp>
      <p:sp>
        <p:nvSpPr>
          <p:cNvPr id="4" name="Content Placeholder 3">
            <a:extLst>
              <a:ext uri="{FF2B5EF4-FFF2-40B4-BE49-F238E27FC236}">
                <a16:creationId xmlns="" xmlns:a16="http://schemas.microsoft.com/office/drawing/2014/main" id="{C998646E-BA92-A547-944A-F9EC99E71DFD}"/>
              </a:ext>
            </a:extLst>
          </p:cNvPr>
          <p:cNvSpPr>
            <a:spLocks noGrp="1"/>
          </p:cNvSpPr>
          <p:nvPr>
            <p:ph sz="quarter" idx="1"/>
          </p:nvPr>
        </p:nvSpPr>
        <p:spPr>
          <a:xfrm>
            <a:off x="2971800" y="1752600"/>
            <a:ext cx="5715000" cy="4419600"/>
          </a:xfrm>
        </p:spPr>
        <p:txBody>
          <a:bodyPr>
            <a:normAutofit/>
          </a:bodyPr>
          <a:lstStyle/>
          <a:p>
            <a:r>
              <a:rPr lang="en-US" sz="3600" dirty="0" smtClean="0"/>
              <a:t>Originated 30 Loans</a:t>
            </a:r>
          </a:p>
          <a:p>
            <a:r>
              <a:rPr lang="en-US" sz="3600" dirty="0" smtClean="0"/>
              <a:t>Closed 28 Loans</a:t>
            </a:r>
          </a:p>
          <a:p>
            <a:r>
              <a:rPr lang="en-US" sz="3600" dirty="0" smtClean="0"/>
              <a:t>Lent $278,650</a:t>
            </a:r>
          </a:p>
          <a:p>
            <a:r>
              <a:rPr lang="en-US" sz="3600" dirty="0" smtClean="0"/>
              <a:t>Jobs Created/Retained</a:t>
            </a:r>
          </a:p>
          <a:p>
            <a:pPr lvl="1"/>
            <a:r>
              <a:rPr lang="en-US" sz="3600" dirty="0"/>
              <a:t>6</a:t>
            </a:r>
            <a:r>
              <a:rPr lang="en-US" sz="3600" dirty="0" smtClean="0"/>
              <a:t>0 Created</a:t>
            </a:r>
          </a:p>
          <a:p>
            <a:pPr lvl="1"/>
            <a:r>
              <a:rPr lang="en-US" sz="3600" dirty="0" smtClean="0"/>
              <a:t>64 Retained</a:t>
            </a:r>
            <a:endParaRPr lang="en-US" sz="3600" dirty="0"/>
          </a:p>
          <a:p>
            <a:pPr lvl="1"/>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362199"/>
            <a:ext cx="1752600" cy="1142435"/>
          </a:xfrm>
          <a:prstGeom prst="rect">
            <a:avLst/>
          </a:prstGeom>
        </p:spPr>
      </p:pic>
    </p:spTree>
    <p:extLst>
      <p:ext uri="{BB962C8B-B14F-4D97-AF65-F5344CB8AC3E}">
        <p14:creationId xmlns:p14="http://schemas.microsoft.com/office/powerpoint/2010/main" val="1689482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8278" y="609600"/>
            <a:ext cx="810662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53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Online Application Process</a:t>
            </a:r>
            <a:endParaRPr lang="en-US" sz="1600"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001000" cy="2438400"/>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8001000" cy="2695575"/>
          </a:xfrm>
          <a:prstGeom prst="rect">
            <a:avLst/>
          </a:prstGeom>
          <a:noFill/>
          <a:ln>
            <a:noFill/>
          </a:ln>
        </p:spPr>
      </p:pic>
    </p:spTree>
    <p:extLst>
      <p:ext uri="{BB962C8B-B14F-4D97-AF65-F5344CB8AC3E}">
        <p14:creationId xmlns:p14="http://schemas.microsoft.com/office/powerpoint/2010/main" val="935445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753172" cy="4876800"/>
          </a:xfrm>
          <a:prstGeom prst="rect">
            <a:avLst/>
          </a:prstGeom>
          <a:noFill/>
          <a:ln>
            <a:noFill/>
          </a:ln>
        </p:spPr>
      </p:pic>
    </p:spTree>
    <p:extLst>
      <p:ext uri="{BB962C8B-B14F-4D97-AF65-F5344CB8AC3E}">
        <p14:creationId xmlns:p14="http://schemas.microsoft.com/office/powerpoint/2010/main" val="3352724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33409" y="381000"/>
            <a:ext cx="8877181" cy="3276601"/>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33409" y="3886201"/>
            <a:ext cx="8797307" cy="2209800"/>
          </a:xfrm>
          <a:prstGeom prst="rect">
            <a:avLst/>
          </a:prstGeom>
          <a:noFill/>
          <a:ln>
            <a:noFill/>
          </a:ln>
        </p:spPr>
      </p:pic>
    </p:spTree>
    <p:extLst>
      <p:ext uri="{BB962C8B-B14F-4D97-AF65-F5344CB8AC3E}">
        <p14:creationId xmlns:p14="http://schemas.microsoft.com/office/powerpoint/2010/main" val="4235095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solidFill>
                  <a:srgbClr val="464653"/>
                </a:solidFill>
              </a:rPr>
              <a:t>Final Step in the Process</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2609850"/>
          </a:xfrm>
          <a:prstGeom prst="rect">
            <a:avLst/>
          </a:prstGeom>
          <a:noFill/>
          <a:ln>
            <a:noFill/>
          </a:ln>
        </p:spPr>
      </p:pic>
    </p:spTree>
    <p:extLst>
      <p:ext uri="{BB962C8B-B14F-4D97-AF65-F5344CB8AC3E}">
        <p14:creationId xmlns:p14="http://schemas.microsoft.com/office/powerpoint/2010/main" val="2760538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Process: </a:t>
            </a:r>
            <a:r>
              <a:rPr lang="en-US" sz="1800" dirty="0"/>
              <a:t>All Boston Neighborhoods outside DBNLF’s servicing area. There is a $60 Application fee for loans over $20K</a:t>
            </a: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3455" y="1186442"/>
            <a:ext cx="2971800" cy="559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8014" y="1186442"/>
            <a:ext cx="2879785" cy="560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42" y="1186442"/>
            <a:ext cx="3276600" cy="555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600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 ReStore: </a:t>
            </a:r>
          </a:p>
        </p:txBody>
      </p:sp>
      <p:pic>
        <p:nvPicPr>
          <p:cNvPr id="6" name="Content Placeholder 5"/>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810702" cy="493712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810000" cy="5105400"/>
          </a:xfrm>
          <a:prstGeom prst="rect">
            <a:avLst/>
          </a:prstGeom>
          <a:noFill/>
          <a:ln>
            <a:noFill/>
          </a:ln>
        </p:spPr>
      </p:pic>
    </p:spTree>
    <p:extLst>
      <p:ext uri="{BB962C8B-B14F-4D97-AF65-F5344CB8AC3E}">
        <p14:creationId xmlns:p14="http://schemas.microsoft.com/office/powerpoint/2010/main" val="3847026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AE487-9C3F-1842-BB4E-ED283DCFF4F9}"/>
              </a:ext>
            </a:extLst>
          </p:cNvPr>
          <p:cNvSpPr>
            <a:spLocks noGrp="1"/>
          </p:cNvSpPr>
          <p:nvPr>
            <p:ph type="title"/>
          </p:nvPr>
        </p:nvSpPr>
        <p:spPr/>
        <p:txBody>
          <a:bodyPr/>
          <a:lstStyle/>
          <a:p>
            <a:r>
              <a:rPr lang="en-US" dirty="0" smtClean="0"/>
              <a:t>How did we get HERE?</a:t>
            </a:r>
            <a:endParaRPr lang="en-US" dirty="0"/>
          </a:p>
        </p:txBody>
      </p:sp>
      <p:sp>
        <p:nvSpPr>
          <p:cNvPr id="3" name="Content Placeholder 2">
            <a:extLst>
              <a:ext uri="{FF2B5EF4-FFF2-40B4-BE49-F238E27FC236}">
                <a16:creationId xmlns="" xmlns:a16="http://schemas.microsoft.com/office/drawing/2014/main" id="{24365B0C-79EC-B647-83A1-21B2AA67A1EB}"/>
              </a:ext>
            </a:extLst>
          </p:cNvPr>
          <p:cNvSpPr>
            <a:spLocks noGrp="1"/>
          </p:cNvSpPr>
          <p:nvPr>
            <p:ph sz="quarter" idx="1"/>
          </p:nvPr>
        </p:nvSpPr>
        <p:spPr/>
        <p:txBody>
          <a:bodyPr>
            <a:normAutofit/>
          </a:bodyPr>
          <a:lstStyle/>
          <a:p>
            <a:r>
              <a:rPr lang="en-US" dirty="0" smtClean="0"/>
              <a:t>Dorchester Bay EDC</a:t>
            </a:r>
          </a:p>
          <a:p>
            <a:r>
              <a:rPr lang="en-US" dirty="0" smtClean="0"/>
              <a:t>Dorchester Bay Neighborhood Loan Fund</a:t>
            </a:r>
          </a:p>
          <a:p>
            <a:pPr lvl="1"/>
            <a:r>
              <a:rPr lang="en-US" dirty="0"/>
              <a:t>Strategic Goals</a:t>
            </a:r>
          </a:p>
          <a:p>
            <a:pPr lvl="1"/>
            <a:r>
              <a:rPr lang="en-US" dirty="0"/>
              <a:t>Consultant Reports</a:t>
            </a:r>
          </a:p>
          <a:p>
            <a:pPr lvl="1"/>
            <a:r>
              <a:rPr lang="en-US" dirty="0"/>
              <a:t>Marketing</a:t>
            </a:r>
          </a:p>
          <a:p>
            <a:pPr lvl="1"/>
            <a:r>
              <a:rPr lang="en-US" dirty="0"/>
              <a:t>Online </a:t>
            </a:r>
            <a:r>
              <a:rPr lang="en-US" dirty="0" smtClean="0"/>
              <a:t>Platform</a:t>
            </a:r>
          </a:p>
          <a:p>
            <a:r>
              <a:rPr lang="en-US" dirty="0" smtClean="0"/>
              <a:t>Loan Opportunities</a:t>
            </a:r>
          </a:p>
          <a:p>
            <a:pPr lvl="1"/>
            <a:endParaRPr lang="en-US" dirty="0"/>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488916" y="1600200"/>
            <a:ext cx="2359684" cy="4125077"/>
          </a:xfr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10400" y="5850108"/>
            <a:ext cx="2100532" cy="83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579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191000" y="152400"/>
            <a:ext cx="4800600" cy="655638"/>
          </a:xfrm>
          <a:prstGeom prst="rect">
            <a:avLst/>
          </a:prstGeom>
        </p:spPr>
        <p:style>
          <a:lnRef idx="2">
            <a:schemeClr val="accent1"/>
          </a:lnRef>
          <a:fillRef idx="1">
            <a:schemeClr val="lt1"/>
          </a:fillRef>
          <a:effectRef idx="0">
            <a:schemeClr val="accent1"/>
          </a:effectRef>
          <a:fontRef idx="minor">
            <a:schemeClr val="dk1"/>
          </a:fontRef>
        </p:style>
        <p:txBody>
          <a:bodyPr vert="horz" anchor="ctr">
            <a:normAutofit/>
          </a:bodyPr>
          <a:lstStyle>
            <a:lvl1pPr algn="l" rtl="0" eaLnBrk="1" latinLnBrk="0" hangingPunct="1">
              <a:spcBef>
                <a:spcPct val="0"/>
              </a:spcBef>
              <a:buNone/>
              <a:defRPr kumimoji="0"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dirty="0" smtClean="0"/>
              <a:t>Dorchester Bay EDC</a:t>
            </a:r>
            <a:endParaRPr lang="en-US" dirty="0"/>
          </a:p>
        </p:txBody>
      </p:sp>
      <p:sp>
        <p:nvSpPr>
          <p:cNvPr id="6" name="Content Placeholder 2"/>
          <p:cNvSpPr txBox="1">
            <a:spLocks/>
          </p:cNvSpPr>
          <p:nvPr/>
        </p:nvSpPr>
        <p:spPr>
          <a:xfrm>
            <a:off x="4191000" y="1066800"/>
            <a:ext cx="4831080" cy="4343400"/>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4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dk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dk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dk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dk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dk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dk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dk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dk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dk1"/>
                </a:solidFill>
                <a:latin typeface="+mn-lt"/>
                <a:ea typeface="+mn-ea"/>
                <a:cs typeface="+mn-cs"/>
              </a:defRPr>
            </a:lvl9pPr>
          </a:lstStyle>
          <a:p>
            <a:r>
              <a:rPr lang="en-US" sz="3600" dirty="0"/>
              <a:t>Founded in 1979</a:t>
            </a:r>
          </a:p>
          <a:p>
            <a:r>
              <a:rPr lang="en-US" sz="3600" dirty="0"/>
              <a:t>Built or preserved </a:t>
            </a:r>
            <a:r>
              <a:rPr lang="en-US" sz="3600" b="1" dirty="0"/>
              <a:t>1,114 affordable rental &amp; owner occupied homes</a:t>
            </a:r>
          </a:p>
          <a:p>
            <a:r>
              <a:rPr lang="en-US" sz="3600" dirty="0"/>
              <a:t>Developed </a:t>
            </a:r>
            <a:r>
              <a:rPr lang="en-US" sz="3600" b="1" dirty="0"/>
              <a:t>164,260 SF of commercial space, which created 327 jobs</a:t>
            </a:r>
            <a:endParaRPr lang="en-US" sz="3600" dirty="0"/>
          </a:p>
          <a:p>
            <a:r>
              <a:rPr lang="en-US" sz="3600" dirty="0"/>
              <a:t>Built 36,000 SF Borstein and Pearl Food Production Center which created </a:t>
            </a:r>
            <a:r>
              <a:rPr lang="en-US" sz="3600" b="1" dirty="0"/>
              <a:t>120 jobs</a:t>
            </a:r>
          </a:p>
          <a:p>
            <a:r>
              <a:rPr lang="en-US" sz="3600" dirty="0"/>
              <a:t>Provided </a:t>
            </a:r>
            <a:r>
              <a:rPr lang="en-US" sz="3600" b="1" dirty="0"/>
              <a:t>7.5M</a:t>
            </a:r>
            <a:r>
              <a:rPr lang="en-US" sz="3600" dirty="0"/>
              <a:t> in small business &amp; home improvement loans which created </a:t>
            </a:r>
            <a:r>
              <a:rPr lang="en-US" sz="3600" b="1" dirty="0"/>
              <a:t>850 jobs</a:t>
            </a:r>
          </a:p>
          <a:p>
            <a:r>
              <a:rPr lang="en-US" sz="3600" dirty="0"/>
              <a:t>Developed an award winning </a:t>
            </a:r>
            <a:r>
              <a:rPr lang="en-US" sz="3600" b="1" dirty="0"/>
              <a:t>re-entry program</a:t>
            </a:r>
            <a:r>
              <a:rPr lang="en-US" sz="3600" dirty="0"/>
              <a:t> to support ex-offenders, placing more that </a:t>
            </a:r>
            <a:r>
              <a:rPr lang="en-US" sz="3600" b="1" dirty="0"/>
              <a:t>350 individuals in jobs</a:t>
            </a:r>
            <a:r>
              <a:rPr lang="en-US" sz="3600" dirty="0"/>
              <a:t> while maintaining recidivism rate of less than 7%</a:t>
            </a:r>
          </a:p>
          <a:p>
            <a:r>
              <a:rPr lang="en-US" sz="3600" dirty="0"/>
              <a:t>Supported more that </a:t>
            </a:r>
            <a:r>
              <a:rPr lang="en-US" sz="3600" b="1" dirty="0"/>
              <a:t>2,840 local youth &amp; adults </a:t>
            </a:r>
            <a:r>
              <a:rPr lang="en-US" sz="3600" dirty="0"/>
              <a:t>in a variety camp, after school, technology, community organizing and leadership development programs </a:t>
            </a:r>
          </a:p>
        </p:txBody>
      </p:sp>
    </p:spTree>
    <p:extLst>
      <p:ext uri="{BB962C8B-B14F-4D97-AF65-F5344CB8AC3E}">
        <p14:creationId xmlns:p14="http://schemas.microsoft.com/office/powerpoint/2010/main" val="929720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Dorchester Bay </a:t>
            </a:r>
            <a:br>
              <a:rPr lang="en-US" sz="3600" dirty="0" smtClean="0"/>
            </a:br>
            <a:r>
              <a:rPr lang="en-US" sz="3600" dirty="0" smtClean="0"/>
              <a:t>Neighborhood Business Loans</a:t>
            </a:r>
            <a:endParaRPr lang="en-US" sz="3600" dirty="0"/>
          </a:p>
        </p:txBody>
      </p:sp>
      <p:sp>
        <p:nvSpPr>
          <p:cNvPr id="5" name="Text Placeholder 4"/>
          <p:cNvSpPr>
            <a:spLocks noGrp="1"/>
          </p:cNvSpPr>
          <p:nvPr>
            <p:ph type="body" idx="2"/>
          </p:nvPr>
        </p:nvSpPr>
        <p:spPr/>
        <p:txBody>
          <a:bodyPr/>
          <a:lstStyle/>
          <a:p>
            <a:endParaRPr lang="en-US" dirty="0" smtClean="0"/>
          </a:p>
          <a:p>
            <a:endParaRPr lang="en-US" dirty="0"/>
          </a:p>
          <a:p>
            <a:endParaRPr lang="en-US" dirty="0" smtClean="0"/>
          </a:p>
          <a:p>
            <a:endParaRPr lang="en-US" dirty="0"/>
          </a:p>
          <a:p>
            <a:endParaRPr lang="en-US" dirty="0"/>
          </a:p>
          <a:p>
            <a:r>
              <a:rPr lang="en-US" dirty="0" smtClean="0"/>
              <a:t>Building Community. One Business at a Time.</a:t>
            </a:r>
            <a:endParaRPr lang="en-US" dirty="0"/>
          </a:p>
        </p:txBody>
      </p:sp>
      <p:sp>
        <p:nvSpPr>
          <p:cNvPr id="4" name="Content Placeholder 3"/>
          <p:cNvSpPr>
            <a:spLocks noGrp="1"/>
          </p:cNvSpPr>
          <p:nvPr>
            <p:ph sz="quarter" idx="1"/>
          </p:nvPr>
        </p:nvSpPr>
        <p:spPr/>
        <p:txBody>
          <a:bodyPr>
            <a:normAutofit fontScale="85000" lnSpcReduction="20000"/>
          </a:bodyPr>
          <a:lstStyle/>
          <a:p>
            <a:pPr>
              <a:buClr>
                <a:srgbClr val="93A299"/>
              </a:buClr>
            </a:pPr>
            <a:r>
              <a:rPr lang="en-US" dirty="0">
                <a:solidFill>
                  <a:srgbClr val="292934"/>
                </a:solidFill>
              </a:rPr>
              <a:t>A</a:t>
            </a:r>
            <a:r>
              <a:rPr lang="en-US" dirty="0" smtClean="0">
                <a:solidFill>
                  <a:srgbClr val="292934"/>
                </a:solidFill>
              </a:rPr>
              <a:t> </a:t>
            </a:r>
            <a:r>
              <a:rPr lang="en-US" dirty="0"/>
              <a:t>Small Business Administration </a:t>
            </a:r>
            <a:r>
              <a:rPr lang="en-US" b="1" dirty="0"/>
              <a:t>(SBA) micro </a:t>
            </a:r>
            <a:r>
              <a:rPr lang="en-US" b="1" dirty="0" smtClean="0"/>
              <a:t>lender</a:t>
            </a:r>
          </a:p>
          <a:p>
            <a:pPr>
              <a:buClr>
                <a:srgbClr val="93A299"/>
              </a:buClr>
            </a:pPr>
            <a:endParaRPr lang="en-US" sz="1200" b="1" dirty="0"/>
          </a:p>
          <a:p>
            <a:pPr>
              <a:buClr>
                <a:srgbClr val="93A299"/>
              </a:buClr>
            </a:pPr>
            <a:r>
              <a:rPr lang="en-US" dirty="0" smtClean="0"/>
              <a:t>A Community </a:t>
            </a:r>
            <a:r>
              <a:rPr lang="en-US" dirty="0"/>
              <a:t>Development Finance Institution </a:t>
            </a:r>
            <a:r>
              <a:rPr lang="en-US" b="1" dirty="0"/>
              <a:t>(CDFI) certified by the US </a:t>
            </a:r>
            <a:r>
              <a:rPr lang="en-US" b="1" dirty="0" smtClean="0"/>
              <a:t>Treasury</a:t>
            </a:r>
          </a:p>
          <a:p>
            <a:pPr>
              <a:buClr>
                <a:srgbClr val="93A299"/>
              </a:buClr>
            </a:pPr>
            <a:endParaRPr lang="en-US" sz="1200" b="1" dirty="0" smtClean="0">
              <a:solidFill>
                <a:srgbClr val="292934"/>
              </a:solidFill>
            </a:endParaRPr>
          </a:p>
          <a:p>
            <a:pPr lvl="0">
              <a:buClr>
                <a:srgbClr val="93A299"/>
              </a:buClr>
            </a:pPr>
            <a:r>
              <a:rPr lang="en-US" dirty="0" smtClean="0">
                <a:solidFill>
                  <a:srgbClr val="292934"/>
                </a:solidFill>
              </a:rPr>
              <a:t>Since </a:t>
            </a:r>
            <a:r>
              <a:rPr lang="en-US" dirty="0">
                <a:solidFill>
                  <a:srgbClr val="292934"/>
                </a:solidFill>
              </a:rPr>
              <a:t>1992 we’ve made loans totaling </a:t>
            </a:r>
            <a:r>
              <a:rPr lang="en-US" b="1" dirty="0">
                <a:solidFill>
                  <a:srgbClr val="292934"/>
                </a:solidFill>
              </a:rPr>
              <a:t>$7 </a:t>
            </a:r>
            <a:r>
              <a:rPr lang="en-US" b="1" dirty="0" smtClean="0">
                <a:solidFill>
                  <a:srgbClr val="292934"/>
                </a:solidFill>
              </a:rPr>
              <a:t>Million</a:t>
            </a:r>
          </a:p>
          <a:p>
            <a:pPr lvl="0">
              <a:buClr>
                <a:srgbClr val="93A299"/>
              </a:buClr>
            </a:pPr>
            <a:endParaRPr lang="en-US" sz="1200" b="1" dirty="0" smtClean="0">
              <a:solidFill>
                <a:srgbClr val="292934"/>
              </a:solidFill>
            </a:endParaRPr>
          </a:p>
          <a:p>
            <a:pPr>
              <a:buClr>
                <a:srgbClr val="93A299"/>
              </a:buClr>
            </a:pPr>
            <a:r>
              <a:rPr lang="en-US" dirty="0">
                <a:solidFill>
                  <a:srgbClr val="292934"/>
                </a:solidFill>
              </a:rPr>
              <a:t>We’ve help create or retain </a:t>
            </a:r>
            <a:r>
              <a:rPr lang="en-US" b="1" dirty="0">
                <a:solidFill>
                  <a:srgbClr val="292934"/>
                </a:solidFill>
              </a:rPr>
              <a:t>700+ jobs</a:t>
            </a:r>
            <a:r>
              <a:rPr lang="en-US" dirty="0">
                <a:solidFill>
                  <a:srgbClr val="292934"/>
                </a:solidFill>
              </a:rPr>
              <a:t> </a:t>
            </a:r>
            <a:endParaRPr lang="en-US" dirty="0" smtClean="0">
              <a:solidFill>
                <a:srgbClr val="292934"/>
              </a:solidFill>
            </a:endParaRPr>
          </a:p>
          <a:p>
            <a:pPr marL="0" indent="0">
              <a:buClr>
                <a:srgbClr val="93A299"/>
              </a:buClr>
              <a:buNone/>
            </a:pPr>
            <a:endParaRPr lang="en-US" sz="1200" dirty="0">
              <a:solidFill>
                <a:srgbClr val="292934"/>
              </a:solidFill>
            </a:endParaRPr>
          </a:p>
          <a:p>
            <a:pPr lvl="0">
              <a:buClr>
                <a:srgbClr val="93A299"/>
              </a:buClr>
            </a:pPr>
            <a:r>
              <a:rPr lang="en-US" dirty="0" smtClean="0">
                <a:solidFill>
                  <a:srgbClr val="292934"/>
                </a:solidFill>
              </a:rPr>
              <a:t>Provide </a:t>
            </a:r>
            <a:r>
              <a:rPr lang="en-US" dirty="0">
                <a:solidFill>
                  <a:srgbClr val="292934"/>
                </a:solidFill>
              </a:rPr>
              <a:t>free, </a:t>
            </a:r>
            <a:r>
              <a:rPr lang="en-US" dirty="0" smtClean="0">
                <a:solidFill>
                  <a:srgbClr val="292934"/>
                </a:solidFill>
              </a:rPr>
              <a:t>pre </a:t>
            </a:r>
            <a:r>
              <a:rPr lang="en-US" dirty="0">
                <a:solidFill>
                  <a:srgbClr val="292934"/>
                </a:solidFill>
              </a:rPr>
              <a:t>and </a:t>
            </a:r>
            <a:r>
              <a:rPr lang="en-US" dirty="0" smtClean="0">
                <a:solidFill>
                  <a:srgbClr val="292934"/>
                </a:solidFill>
              </a:rPr>
              <a:t>post loan </a:t>
            </a:r>
            <a:r>
              <a:rPr lang="en-US" b="1" dirty="0">
                <a:solidFill>
                  <a:srgbClr val="292934"/>
                </a:solidFill>
              </a:rPr>
              <a:t>technical assistance</a:t>
            </a:r>
            <a:r>
              <a:rPr lang="en-US" dirty="0">
                <a:solidFill>
                  <a:srgbClr val="292934"/>
                </a:solidFill>
              </a:rPr>
              <a:t> to existing and start-up businesses</a:t>
            </a:r>
          </a:p>
          <a:p>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11038" y="2819400"/>
            <a:ext cx="1598762" cy="1188720"/>
          </a:xfrm>
          <a:prstGeom prst="rect">
            <a:avLst/>
          </a:prstGeom>
        </p:spPr>
      </p:pic>
    </p:spTree>
    <p:extLst>
      <p:ext uri="{BB962C8B-B14F-4D97-AF65-F5344CB8AC3E}">
        <p14:creationId xmlns:p14="http://schemas.microsoft.com/office/powerpoint/2010/main" val="2055765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270"/>
            <a:ext cx="8229600" cy="811530"/>
          </a:xfrm>
        </p:spPr>
        <p:txBody>
          <a:bodyPr>
            <a:noAutofit/>
          </a:bodyPr>
          <a:lstStyle/>
          <a:p>
            <a:r>
              <a:rPr lang="en-US" dirty="0"/>
              <a:t>How our work syncs with DBEDC’s Strategic Priorities</a:t>
            </a:r>
          </a:p>
        </p:txBody>
      </p:sp>
      <p:sp>
        <p:nvSpPr>
          <p:cNvPr id="3" name="Content Placeholder 2"/>
          <p:cNvSpPr>
            <a:spLocks noGrp="1"/>
          </p:cNvSpPr>
          <p:nvPr>
            <p:ph sz="quarter" idx="1"/>
          </p:nvPr>
        </p:nvSpPr>
        <p:spPr>
          <a:xfrm>
            <a:off x="990600" y="1783080"/>
            <a:ext cx="7696200" cy="4617720"/>
          </a:xfrm>
        </p:spPr>
        <p:txBody>
          <a:bodyPr>
            <a:normAutofit fontScale="85000" lnSpcReduction="10000"/>
          </a:bodyPr>
          <a:lstStyle/>
          <a:p>
            <a:pPr marL="0" indent="0">
              <a:buNone/>
            </a:pPr>
            <a:r>
              <a:rPr lang="en-US" sz="2400" b="1" i="1" dirty="0"/>
              <a:t>Priority #1</a:t>
            </a:r>
            <a:r>
              <a:rPr lang="en-US" sz="2400" dirty="0"/>
              <a:t>: Deploy a holistic, equitable approach to community development </a:t>
            </a:r>
            <a:r>
              <a:rPr lang="en-US" sz="2400" i="1" dirty="0">
                <a:solidFill>
                  <a:prstClr val="black"/>
                </a:solidFill>
              </a:rPr>
              <a:t>by </a:t>
            </a:r>
            <a:r>
              <a:rPr lang="en-US" sz="2400" b="1" i="1" dirty="0">
                <a:solidFill>
                  <a:prstClr val="black"/>
                </a:solidFill>
              </a:rPr>
              <a:t>increasing the number of vibrant and growing small businesses </a:t>
            </a:r>
            <a:r>
              <a:rPr lang="en-US" sz="2400" i="1" dirty="0">
                <a:solidFill>
                  <a:prstClr val="black"/>
                </a:solidFill>
              </a:rPr>
              <a:t>that align with community needs</a:t>
            </a:r>
            <a:endParaRPr lang="en-US" sz="2400" dirty="0"/>
          </a:p>
          <a:p>
            <a:pPr marL="0" indent="0">
              <a:buNone/>
            </a:pPr>
            <a:endParaRPr lang="en-US" sz="2200" dirty="0"/>
          </a:p>
          <a:p>
            <a:pPr marL="0" indent="0">
              <a:buNone/>
            </a:pPr>
            <a:r>
              <a:rPr lang="en-US" sz="2400" b="1" i="1" dirty="0">
                <a:solidFill>
                  <a:schemeClr val="bg1">
                    <a:lumMod val="75000"/>
                  </a:schemeClr>
                </a:solidFill>
              </a:rPr>
              <a:t>Priority #2</a:t>
            </a:r>
            <a:r>
              <a:rPr lang="en-US" sz="2400" dirty="0">
                <a:solidFill>
                  <a:schemeClr val="bg1">
                    <a:lumMod val="75000"/>
                  </a:schemeClr>
                </a:solidFill>
              </a:rPr>
              <a:t>: Increase resident leadership, civic engagement, and public policy advocacy</a:t>
            </a:r>
            <a:r>
              <a:rPr lang="en-US" sz="2400" dirty="0"/>
              <a:t/>
            </a:r>
            <a:br>
              <a:rPr lang="en-US" sz="2400" dirty="0"/>
            </a:br>
            <a:r>
              <a:rPr lang="en-US" sz="2400" dirty="0"/>
              <a:t/>
            </a:r>
            <a:br>
              <a:rPr lang="en-US" sz="2400" dirty="0"/>
            </a:br>
            <a:r>
              <a:rPr lang="en-US" sz="2400" b="1" dirty="0"/>
              <a:t>Priority #3</a:t>
            </a:r>
            <a:r>
              <a:rPr lang="en-US" sz="2400" dirty="0"/>
              <a:t>: Enhance the prospects for social and economic mobility for residents by </a:t>
            </a:r>
            <a:r>
              <a:rPr lang="en-US" sz="2400" i="1" dirty="0"/>
              <a:t>helping them </a:t>
            </a:r>
            <a:r>
              <a:rPr lang="en-US" sz="2400" b="1" i="1" dirty="0"/>
              <a:t>build their own economic power and promote social mobility </a:t>
            </a:r>
            <a:r>
              <a:rPr lang="en-US" sz="2400" i="1" dirty="0"/>
              <a:t>so that they have more choices. We will support </a:t>
            </a:r>
            <a:r>
              <a:rPr lang="en-US" sz="2400" b="1" i="1" dirty="0"/>
              <a:t>residents’ ability to stay in the community</a:t>
            </a:r>
            <a:r>
              <a:rPr lang="en-US" sz="2400" i="1" dirty="0"/>
              <a:t> with or without a housing subsidy through </a:t>
            </a:r>
            <a:r>
              <a:rPr lang="en-US" sz="2400" b="1" i="1" dirty="0"/>
              <a:t>financial education</a:t>
            </a:r>
            <a:r>
              <a:rPr lang="en-US" sz="2400" i="1" dirty="0"/>
              <a:t>, </a:t>
            </a:r>
            <a:r>
              <a:rPr lang="en-US" sz="2400" b="1" i="1" dirty="0"/>
              <a:t>better employment</a:t>
            </a:r>
            <a:r>
              <a:rPr lang="en-US" sz="2400" i="1" dirty="0"/>
              <a:t>, and pathways to homeownership.</a:t>
            </a:r>
          </a:p>
          <a:p>
            <a:pPr marL="0" indent="0">
              <a:buNone/>
            </a:pPr>
            <a:endParaRPr lang="en-US" sz="2400" dirty="0"/>
          </a:p>
          <a:p>
            <a:pPr marL="0" indent="0">
              <a:buNone/>
            </a:pPr>
            <a:r>
              <a:rPr lang="en-US" sz="2400" b="1" i="1" dirty="0">
                <a:solidFill>
                  <a:schemeClr val="bg1">
                    <a:lumMod val="75000"/>
                  </a:schemeClr>
                </a:solidFill>
              </a:rPr>
              <a:t>Priority #4</a:t>
            </a:r>
            <a:r>
              <a:rPr lang="en-US" sz="2400" dirty="0">
                <a:solidFill>
                  <a:schemeClr val="bg1">
                    <a:lumMod val="75000"/>
                  </a:schemeClr>
                </a:solidFill>
              </a:rPr>
              <a:t>: Ensure that DBEDC is a strong, nimble, and sustainable organization with the infrastructure and capacities to reach our vision</a:t>
            </a:r>
          </a:p>
        </p:txBody>
      </p:sp>
      <p:sp>
        <p:nvSpPr>
          <p:cNvPr id="6" name="Chevron 5">
            <a:extLst>
              <a:ext uri="{FF2B5EF4-FFF2-40B4-BE49-F238E27FC236}">
                <a16:creationId xmlns="" xmlns:a16="http://schemas.microsoft.com/office/drawing/2014/main" id="{FA5ECDA9-39B9-CF4D-92FD-9C82D7C765A2}"/>
              </a:ext>
            </a:extLst>
          </p:cNvPr>
          <p:cNvSpPr/>
          <p:nvPr/>
        </p:nvSpPr>
        <p:spPr>
          <a:xfrm>
            <a:off x="304800" y="1905000"/>
            <a:ext cx="542925" cy="579120"/>
          </a:xfrm>
          <a:prstGeom prst="chevron">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a:extLst>
              <a:ext uri="{FF2B5EF4-FFF2-40B4-BE49-F238E27FC236}">
                <a16:creationId xmlns="" xmlns:a16="http://schemas.microsoft.com/office/drawing/2014/main" id="{31D51248-41A3-D544-B1FC-29B60A088D1E}"/>
              </a:ext>
            </a:extLst>
          </p:cNvPr>
          <p:cNvSpPr/>
          <p:nvPr/>
        </p:nvSpPr>
        <p:spPr>
          <a:xfrm>
            <a:off x="376237" y="3802380"/>
            <a:ext cx="542925" cy="579120"/>
          </a:xfrm>
          <a:prstGeom prst="chevron">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04405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 xmlns:a16="http://schemas.microsoft.com/office/drawing/2014/main" id="{8B4933B8-925E-1E4C-8874-93D621E50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2030"/>
            <a:ext cx="9144000" cy="6155703"/>
          </a:xfrm>
          <a:prstGeom prst="rect">
            <a:avLst/>
          </a:prstGeom>
        </p:spPr>
      </p:pic>
      <p:sp>
        <p:nvSpPr>
          <p:cNvPr id="2" name="Title 1"/>
          <p:cNvSpPr>
            <a:spLocks noGrp="1"/>
          </p:cNvSpPr>
          <p:nvPr>
            <p:ph type="title"/>
          </p:nvPr>
        </p:nvSpPr>
        <p:spPr/>
        <p:txBody>
          <a:bodyPr/>
          <a:lstStyle/>
          <a:p>
            <a:r>
              <a:rPr lang="en-US" dirty="0"/>
              <a:t>Our Lending Roadmap</a:t>
            </a:r>
          </a:p>
        </p:txBody>
      </p:sp>
      <p:sp>
        <p:nvSpPr>
          <p:cNvPr id="3" name="Content Placeholder 2"/>
          <p:cNvSpPr>
            <a:spLocks noGrp="1"/>
          </p:cNvSpPr>
          <p:nvPr>
            <p:ph sz="quarter" idx="1"/>
          </p:nvPr>
        </p:nvSpPr>
        <p:spPr>
          <a:xfrm>
            <a:off x="381000" y="2695956"/>
            <a:ext cx="2775995" cy="2286000"/>
          </a:xfrm>
          <a:solidFill>
            <a:schemeClr val="bg2"/>
          </a:solidFill>
        </p:spPr>
        <p:txBody>
          <a:bodyPr>
            <a:normAutofit fontScale="92500" lnSpcReduction="20000"/>
          </a:bodyPr>
          <a:lstStyle/>
          <a:p>
            <a:r>
              <a:rPr lang="en-US" b="1" dirty="0"/>
              <a:t>High Impact Financial </a:t>
            </a:r>
            <a:r>
              <a:rPr lang="en-US" b="1" i="1" dirty="0"/>
              <a:t>Financial Analysis</a:t>
            </a:r>
          </a:p>
          <a:p>
            <a:endParaRPr lang="en-US" b="1" i="1" dirty="0"/>
          </a:p>
          <a:p>
            <a:r>
              <a:rPr lang="en-US" b="1" dirty="0"/>
              <a:t>FinePoint Associates, LLC</a:t>
            </a:r>
            <a:endParaRPr lang="en-US" dirty="0"/>
          </a:p>
        </p:txBody>
      </p:sp>
      <p:sp>
        <p:nvSpPr>
          <p:cNvPr id="4" name="Content Placeholder 3"/>
          <p:cNvSpPr>
            <a:spLocks noGrp="1"/>
          </p:cNvSpPr>
          <p:nvPr>
            <p:ph sz="quarter" idx="2"/>
          </p:nvPr>
        </p:nvSpPr>
        <p:spPr>
          <a:xfrm>
            <a:off x="4632198" y="1524000"/>
            <a:ext cx="4041648" cy="4629912"/>
          </a:xfrm>
        </p:spPr>
        <p:txBody>
          <a:bodyPr>
            <a:normAutofit fontScale="92500" lnSpcReduction="20000"/>
          </a:bodyPr>
          <a:lstStyle/>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64069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2"/>
          </p:nvPr>
        </p:nvSpPr>
        <p:spPr/>
        <p:txBody>
          <a:bodyPr>
            <a:normAutofit/>
          </a:bodyPr>
          <a:lstStyle/>
          <a:p>
            <a:pPr marL="0" lvl="0" indent="0">
              <a:spcBef>
                <a:spcPts val="600"/>
              </a:spcBef>
              <a:buClr>
                <a:srgbClr val="727CA3"/>
              </a:buClr>
              <a:buSzPct val="76000"/>
              <a:buNone/>
            </a:pPr>
            <a:r>
              <a:rPr lang="en-US" sz="2200" b="1" dirty="0">
                <a:solidFill>
                  <a:prstClr val="black"/>
                </a:solidFill>
              </a:rPr>
              <a:t>High Impact</a:t>
            </a:r>
            <a:r>
              <a:rPr lang="en-US" sz="2200" dirty="0">
                <a:solidFill>
                  <a:prstClr val="black"/>
                </a:solidFill>
              </a:rPr>
              <a:t> help lenders and investors build and maintain high-performing community </a:t>
            </a:r>
            <a:r>
              <a:rPr lang="en-US" sz="2200" dirty="0" smtClean="0">
                <a:solidFill>
                  <a:prstClr val="black"/>
                </a:solidFill>
              </a:rPr>
              <a:t>development portfolios</a:t>
            </a:r>
            <a:r>
              <a:rPr lang="en-US" sz="2200" dirty="0">
                <a:solidFill>
                  <a:prstClr val="black"/>
                </a:solidFill>
              </a:rPr>
              <a:t>.  </a:t>
            </a:r>
            <a:endParaRPr lang="en-US" sz="2200" dirty="0" smtClean="0">
              <a:solidFill>
                <a:prstClr val="black"/>
              </a:solidFill>
            </a:endParaRPr>
          </a:p>
          <a:p>
            <a:pPr marL="0" lvl="0" indent="0">
              <a:spcBef>
                <a:spcPts val="600"/>
              </a:spcBef>
              <a:buClr>
                <a:srgbClr val="727CA3"/>
              </a:buClr>
              <a:buSzPct val="76000"/>
              <a:buNone/>
            </a:pPr>
            <a:r>
              <a:rPr lang="en-US" sz="2200" dirty="0" smtClean="0">
                <a:solidFill>
                  <a:prstClr val="black"/>
                </a:solidFill>
              </a:rPr>
              <a:t>They</a:t>
            </a:r>
            <a:r>
              <a:rPr lang="en-US" sz="2200" dirty="0">
                <a:solidFill>
                  <a:prstClr val="black"/>
                </a:solidFill>
              </a:rPr>
              <a:t> specialize in loan underwriting and consulting that improves risk management, builds capacity, and increases the efficiency of mission-focused lenders and investors. </a:t>
            </a:r>
          </a:p>
          <a:p>
            <a:endParaRPr lang="en-US" dirty="0"/>
          </a:p>
        </p:txBody>
      </p:sp>
      <p:sp>
        <p:nvSpPr>
          <p:cNvPr id="11" name="Content Placeholder 10"/>
          <p:cNvSpPr>
            <a:spLocks noGrp="1"/>
          </p:cNvSpPr>
          <p:nvPr>
            <p:ph sz="quarter" idx="4"/>
          </p:nvPr>
        </p:nvSpPr>
        <p:spPr/>
        <p:txBody>
          <a:bodyPr>
            <a:normAutofit lnSpcReduction="10000"/>
          </a:bodyPr>
          <a:lstStyle/>
          <a:p>
            <a:pPr marL="0" lvl="0" indent="0">
              <a:spcBef>
                <a:spcPts val="600"/>
              </a:spcBef>
              <a:buClr>
                <a:srgbClr val="727CA3"/>
              </a:buClr>
              <a:buSzPct val="76000"/>
              <a:buNone/>
            </a:pPr>
            <a:r>
              <a:rPr lang="en-US" sz="2200" b="1" dirty="0" err="1">
                <a:solidFill>
                  <a:prstClr val="black"/>
                </a:solidFill>
              </a:rPr>
              <a:t>FinePoint</a:t>
            </a:r>
            <a:r>
              <a:rPr lang="en-US" sz="2200" b="1" dirty="0">
                <a:solidFill>
                  <a:prstClr val="black"/>
                </a:solidFill>
              </a:rPr>
              <a:t> </a:t>
            </a:r>
            <a:r>
              <a:rPr lang="en-US" sz="2200" dirty="0">
                <a:solidFill>
                  <a:prstClr val="black"/>
                </a:solidFill>
              </a:rPr>
              <a:t>is a Massachusetts-based consulting firm with clients throughout the United States. </a:t>
            </a:r>
            <a:endParaRPr lang="en-US" sz="2200" dirty="0" smtClean="0">
              <a:solidFill>
                <a:prstClr val="black"/>
              </a:solidFill>
            </a:endParaRPr>
          </a:p>
          <a:p>
            <a:pPr marL="0" lvl="0" indent="0">
              <a:spcBef>
                <a:spcPts val="600"/>
              </a:spcBef>
              <a:buClr>
                <a:srgbClr val="727CA3"/>
              </a:buClr>
              <a:buSzPct val="76000"/>
              <a:buNone/>
            </a:pPr>
            <a:r>
              <a:rPr lang="en-US" sz="2200" dirty="0" smtClean="0">
                <a:solidFill>
                  <a:prstClr val="black"/>
                </a:solidFill>
              </a:rPr>
              <a:t>Their </a:t>
            </a:r>
            <a:r>
              <a:rPr lang="en-US" sz="2200" dirty="0">
                <a:solidFill>
                  <a:prstClr val="black"/>
                </a:solidFill>
              </a:rPr>
              <a:t>economic development consultants and affordable housing finance experts provide specialized technical services to public agencies, nonprofits, real estate developers, financial institutions, business organizations and social enterprises.</a:t>
            </a:r>
            <a:r>
              <a:rPr lang="en-US" sz="2200" b="1" dirty="0">
                <a:solidFill>
                  <a:prstClr val="black"/>
                </a:solidFill>
              </a:rPr>
              <a:t> </a:t>
            </a:r>
          </a:p>
          <a:p>
            <a:endParaRPr lang="en-US" dirty="0"/>
          </a:p>
        </p:txBody>
      </p:sp>
      <p:sp>
        <p:nvSpPr>
          <p:cNvPr id="8" name="Text Placeholder 7"/>
          <p:cNvSpPr>
            <a:spLocks noGrp="1"/>
          </p:cNvSpPr>
          <p:nvPr>
            <p:ph type="body" sz="quarter" idx="1"/>
          </p:nvPr>
        </p:nvSpPr>
        <p:spPr/>
        <p:txBody>
          <a:bodyPr>
            <a:normAutofit fontScale="85000" lnSpcReduction="20000"/>
          </a:bodyPr>
          <a:lstStyle/>
          <a:p>
            <a:r>
              <a:rPr lang="en-US" dirty="0"/>
              <a:t>High Impact Financial </a:t>
            </a:r>
            <a:endParaRPr lang="en-US" dirty="0" smtClean="0"/>
          </a:p>
          <a:p>
            <a:r>
              <a:rPr lang="en-US" i="1" dirty="0" smtClean="0"/>
              <a:t>Financial </a:t>
            </a:r>
            <a:r>
              <a:rPr lang="en-US" i="1" dirty="0"/>
              <a:t>Analysis</a:t>
            </a:r>
            <a:endParaRPr lang="en-US" dirty="0"/>
          </a:p>
        </p:txBody>
      </p:sp>
      <p:sp>
        <p:nvSpPr>
          <p:cNvPr id="10" name="Text Placeholder 9"/>
          <p:cNvSpPr>
            <a:spLocks noGrp="1"/>
          </p:cNvSpPr>
          <p:nvPr>
            <p:ph type="body" sz="quarter" idx="3"/>
          </p:nvPr>
        </p:nvSpPr>
        <p:spPr/>
        <p:txBody>
          <a:bodyPr/>
          <a:lstStyle/>
          <a:p>
            <a:r>
              <a:rPr lang="en-US" dirty="0" err="1"/>
              <a:t>FinePoint</a:t>
            </a:r>
            <a:r>
              <a:rPr lang="en-US" dirty="0"/>
              <a:t> Associates, LLC</a:t>
            </a:r>
          </a:p>
          <a:p>
            <a:endParaRPr lang="en-US" dirty="0"/>
          </a:p>
        </p:txBody>
      </p:sp>
    </p:spTree>
    <p:extLst>
      <p:ext uri="{BB962C8B-B14F-4D97-AF65-F5344CB8AC3E}">
        <p14:creationId xmlns:p14="http://schemas.microsoft.com/office/powerpoint/2010/main" val="3755678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563562"/>
          </a:xfrm>
        </p:spPr>
        <p:txBody>
          <a:bodyPr>
            <a:normAutofit fontScale="90000"/>
          </a:bodyPr>
          <a:lstStyle/>
          <a:p>
            <a:pPr algn="ctr"/>
            <a:r>
              <a:rPr lang="en-US" b="1" dirty="0"/>
              <a:t>High Impact Financial Analysis</a:t>
            </a:r>
            <a:endParaRPr lang="en-US" dirty="0"/>
          </a:p>
        </p:txBody>
      </p:sp>
      <p:pic>
        <p:nvPicPr>
          <p:cNvPr id="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44224"/>
          <a:stretch/>
        </p:blipFill>
        <p:spPr bwMode="auto">
          <a:xfrm>
            <a:off x="685800" y="2895600"/>
            <a:ext cx="8153400" cy="156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2286000"/>
            <a:ext cx="5849937"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3162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14666</TotalTime>
  <Words>630</Words>
  <Application>Microsoft Office PowerPoint</Application>
  <PresentationFormat>On-screen Show (4:3)</PresentationFormat>
  <Paragraphs>128</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Dorchester Bay  Neighborhood Business Loans </vt:lpstr>
      <vt:lpstr>2019 Recap!</vt:lpstr>
      <vt:lpstr>How did we get HERE?</vt:lpstr>
      <vt:lpstr>PowerPoint Presentation</vt:lpstr>
      <vt:lpstr>Dorchester Bay  Neighborhood Business Loans</vt:lpstr>
      <vt:lpstr>How our work syncs with DBEDC’s Strategic Priorities</vt:lpstr>
      <vt:lpstr>Our Lending Roadmap</vt:lpstr>
      <vt:lpstr>PowerPoint Presentation</vt:lpstr>
      <vt:lpstr>High Impact Financial Analysis</vt:lpstr>
      <vt:lpstr>FinePoint Associates, LLC  Estimated Market Size  Demand-Unmet Financing Need in Focus Neighborhoods</vt:lpstr>
      <vt:lpstr>Marketing Plan</vt:lpstr>
      <vt:lpstr>PowerPoint Presentation</vt:lpstr>
      <vt:lpstr>Marketing Collateral</vt:lpstr>
      <vt:lpstr>dorchesterbayloans.org</vt:lpstr>
      <vt:lpstr>PowerPoint Presentation</vt:lpstr>
      <vt:lpstr>Loan Options</vt:lpstr>
      <vt:lpstr>Microloan Management Services (MMS):  Online lending platform from the Lift Fund – like us, an SBA micro lender and CDFI, with 20 years experience writing $250,000,000 in loans, $24,000,000/year. </vt:lpstr>
      <vt:lpstr>Microloan Management Services (MMS):  Online lending platform from the Lift Fund – like us, an SBA micro lender and CDFI, with 20 years experience writing $250,000,000 in loans, $24,000,000/year. </vt:lpstr>
      <vt:lpstr>Small Businesses</vt:lpstr>
      <vt:lpstr>PowerPoint Presentation</vt:lpstr>
      <vt:lpstr>Our Online Application Process</vt:lpstr>
      <vt:lpstr>PowerPoint Presentation</vt:lpstr>
      <vt:lpstr>PowerPoint Presentation</vt:lpstr>
      <vt:lpstr>Final Step in the Process</vt:lpstr>
      <vt:lpstr>Application Process: All Boston Neighborhoods outside DBNLF’s servicing area. There is a $60 Application fee for loans over $20K</vt:lpstr>
      <vt:lpstr>Application Process ReStore: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Development Department Meeting</dc:title>
  <dc:creator>Johnny Charles</dc:creator>
  <cp:lastModifiedBy>Brenda Guerra</cp:lastModifiedBy>
  <cp:revision>171</cp:revision>
  <cp:lastPrinted>2019-02-28T21:26:53Z</cp:lastPrinted>
  <dcterms:created xsi:type="dcterms:W3CDTF">2018-12-26T17:49:09Z</dcterms:created>
  <dcterms:modified xsi:type="dcterms:W3CDTF">2020-01-22T20:26:55Z</dcterms:modified>
</cp:coreProperties>
</file>