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7"/>
  </p:notesMasterIdLst>
  <p:sldIdLst>
    <p:sldId id="256" r:id="rId2"/>
    <p:sldId id="257" r:id="rId3"/>
    <p:sldId id="282" r:id="rId4"/>
    <p:sldId id="303" r:id="rId5"/>
    <p:sldId id="304" r:id="rId6"/>
    <p:sldId id="260" r:id="rId7"/>
    <p:sldId id="289" r:id="rId8"/>
    <p:sldId id="299" r:id="rId9"/>
    <p:sldId id="300" r:id="rId10"/>
    <p:sldId id="305" r:id="rId11"/>
    <p:sldId id="261" r:id="rId12"/>
    <p:sldId id="294" r:id="rId13"/>
    <p:sldId id="285" r:id="rId14"/>
    <p:sldId id="301" r:id="rId15"/>
    <p:sldId id="30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20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8034C-FCCE-1A45-AF75-1A4E113986F2}" type="datetimeFigureOut">
              <a:rPr lang="en-US" smtClean="0"/>
              <a:t>5/20/19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B4B7E-CE9B-994E-BA15-641D4E289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89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B4B7E-CE9B-994E-BA15-641D4E289F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27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B4B7E-CE9B-994E-BA15-641D4E289F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27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B4B7E-CE9B-994E-BA15-641D4E289F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27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B4B7E-CE9B-994E-BA15-641D4E289F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27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Monday, May 20,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Monday, May 20,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Monday, May 20,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Monday, May 20,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Monday, May 20,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Monday, May 20,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Monday, May 20, 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Monday, May 20, 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Monday, May 20, 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Monday, May 20,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Monday, May 20,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Monday, May 20, 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arepne.wildapricot.org/" TargetMode="External"/><Relationship Id="rId4" Type="http://schemas.openxmlformats.org/officeDocument/2006/relationships/hyperlink" Target="http://www.urbanfarminglandtrust.org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he-bac.edu/experience-the-bac/news-and-events/events/sls-spring-2019-april-de-simone-and-katie-swenson" TargetMode="External"/><Relationship Id="rId4" Type="http://schemas.openxmlformats.org/officeDocument/2006/relationships/image" Target="../media/image3.jpg"/><Relationship Id="rId5" Type="http://schemas.openxmlformats.org/officeDocument/2006/relationships/hyperlink" Target="https://liveworcesternow.com/" TargetMode="Externa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.consumerfinance.gov/f/documents/bcfp_hmda_2017-mortgage-market-activity-trends_report.pdf" TargetMode="External"/><Relationship Id="rId4" Type="http://schemas.openxmlformats.org/officeDocument/2006/relationships/hyperlink" Target="https://www.urban.org/research/publication/community-reinvestment-act-lending-data-highlights/view/full_report" TargetMode="External"/><Relationship Id="rId5" Type="http://schemas.openxmlformats.org/officeDocument/2006/relationships/hyperlink" Target="https://anhd.org/report/black-and-latino-borrowers-locked-out-homeownership-new-york-city-new-data-and-analysis-shows" TargetMode="External"/><Relationship Id="rId6" Type="http://schemas.openxmlformats.org/officeDocument/2006/relationships/hyperlink" Target="https://www.urban.org/policy-centers/housing-finance-policy-center/projects/home-mortgage-disclosure-act-dat" TargetMode="External"/><Relationship Id="rId7" Type="http://schemas.openxmlformats.org/officeDocument/2006/relationships/hyperlink" Target="https://files.constantcontact.com/8b725655401/b537062f-69cb-460c-8df1-7b0ef7fedf53.pdf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ffiec.gov/hmda/pdf/2018guide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files.constantcontact.com/8b725655401/b537062f-69cb-460c-8df1-7b0ef7fedf53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563678" cy="17526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entury Gothic"/>
                <a:cs typeface="Century Gothic"/>
              </a:rPr>
              <a:t>Mortgage Lending Committee</a:t>
            </a:r>
          </a:p>
          <a:p>
            <a:pPr algn="ctr"/>
            <a:r>
              <a:rPr lang="en-US" b="1" dirty="0" smtClean="0">
                <a:solidFill>
                  <a:schemeClr val="accent1"/>
                </a:solidFill>
                <a:latin typeface="Century Gothic"/>
                <a:cs typeface="Century Gothic"/>
              </a:rPr>
              <a:t>May 21, 2019 Meeting</a:t>
            </a:r>
          </a:p>
        </p:txBody>
      </p:sp>
      <p:pic>
        <p:nvPicPr>
          <p:cNvPr id="5" name="Picture 4" descr="logo-mcb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73447"/>
            <a:ext cx="4549251" cy="9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18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entury Gothic"/>
                <a:cs typeface="Century Gothic"/>
              </a:rPr>
              <a:t>MCBC Program Committees 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57199" y="1524000"/>
            <a:ext cx="2511765" cy="4909241"/>
          </a:xfrm>
          <a:prstGeom prst="rect">
            <a:avLst/>
          </a:prstGeom>
          <a:solidFill>
            <a:srgbClr val="0000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9253" y="2028945"/>
            <a:ext cx="20452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Event Updates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Industry Announcements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Speakers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Open Meetings; Consistent &amp; limited engagement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83950" y="1523999"/>
            <a:ext cx="2306566" cy="142869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r>
              <a:rPr lang="en-US" dirty="0" smtClean="0"/>
              <a:t>Committee Working Groups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52355" y="1523999"/>
            <a:ext cx="2226724" cy="123074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83950" y="2952693"/>
            <a:ext cx="2306566" cy="3480548"/>
          </a:xfrm>
          <a:prstGeom prst="rect">
            <a:avLst/>
          </a:prstGeom>
          <a:solidFill>
            <a:srgbClr val="0000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83950" y="2973129"/>
            <a:ext cx="23065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Event Updates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Industry Announcements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Speakers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Open Meetings; Consistent &amp; limited engagement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72513" y="4899160"/>
            <a:ext cx="2306566" cy="1534079"/>
          </a:xfrm>
          <a:prstGeom prst="rect">
            <a:avLst/>
          </a:prstGeom>
          <a:solidFill>
            <a:srgbClr val="0000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Open Forums, Brown Bag Lunches Speaker Series</a:t>
            </a:r>
          </a:p>
          <a:p>
            <a:r>
              <a:rPr lang="en-US" dirty="0" smtClean="0"/>
              <a:t>Professional </a:t>
            </a:r>
            <a:r>
              <a:rPr lang="en-US" dirty="0" err="1" smtClean="0"/>
              <a:t>Dev</a:t>
            </a:r>
            <a:endParaRPr lang="en-US" dirty="0"/>
          </a:p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72513" y="1524000"/>
            <a:ext cx="2306567" cy="314422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Committee</a:t>
            </a:r>
          </a:p>
          <a:p>
            <a:r>
              <a:rPr lang="en-US" dirty="0" smtClean="0"/>
              <a:t>Meetings w/ consistent &amp; limited engagement: </a:t>
            </a:r>
          </a:p>
          <a:p>
            <a:endParaRPr lang="en-US" dirty="0"/>
          </a:p>
          <a:p>
            <a:r>
              <a:rPr lang="en-US" dirty="0" smtClean="0"/>
              <a:t>Working Groups</a:t>
            </a:r>
          </a:p>
          <a:p>
            <a:endParaRPr lang="en-US" sz="1050" dirty="0"/>
          </a:p>
          <a:p>
            <a:r>
              <a:rPr lang="en-US" dirty="0" smtClean="0"/>
              <a:t>Pilot projects</a:t>
            </a:r>
          </a:p>
          <a:p>
            <a:endParaRPr lang="en-US" sz="1050" dirty="0"/>
          </a:p>
          <a:p>
            <a:r>
              <a:rPr lang="en-US" dirty="0" smtClean="0"/>
              <a:t>Policy / Advocacy</a:t>
            </a:r>
          </a:p>
          <a:p>
            <a:endParaRPr lang="en-US" sz="1000" dirty="0"/>
          </a:p>
          <a:p>
            <a:r>
              <a:rPr lang="en-US" dirty="0" smtClean="0"/>
              <a:t>Event Planning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10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72226"/>
          </a:xfrm>
        </p:spPr>
        <p:txBody>
          <a:bodyPr>
            <a:noAutofit/>
          </a:bodyPr>
          <a:lstStyle/>
          <a:p>
            <a:pPr marL="0" indent="0"/>
            <a:r>
              <a:rPr lang="en-US" sz="3200" dirty="0" smtClean="0">
                <a:latin typeface="Century Gothic"/>
                <a:cs typeface="Century Gothic"/>
              </a:rPr>
              <a:t>2019 Mortgage Lending Working Groups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5626"/>
            <a:ext cx="8400212" cy="4684610"/>
          </a:xfrm>
        </p:spPr>
        <p:txBody>
          <a:bodyPr>
            <a:noAutofit/>
          </a:bodyPr>
          <a:lstStyle/>
          <a:p>
            <a:pPr marL="274320" lvl="1" indent="0">
              <a:buNone/>
            </a:pPr>
            <a:r>
              <a:rPr lang="en-US" sz="16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Homeownership </a:t>
            </a:r>
            <a:r>
              <a:rPr lang="en-US" sz="1600" b="1" dirty="0">
                <a:solidFill>
                  <a:srgbClr val="000090"/>
                </a:solidFill>
                <a:latin typeface="Century Gothic"/>
                <a:cs typeface="Century Gothic"/>
              </a:rPr>
              <a:t>production: </a:t>
            </a:r>
            <a:r>
              <a:rPr lang="en-US" sz="16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(7)</a:t>
            </a:r>
          </a:p>
          <a:p>
            <a:pPr lvl="2"/>
            <a:r>
              <a:rPr lang="en-US" sz="1400" dirty="0">
                <a:latin typeface="Century Gothic"/>
                <a:cs typeface="Century Gothic"/>
              </a:rPr>
              <a:t>Shared equity programs- pros and cons; should they run with the people (mortgages) or the land (deed restrictions and covenants)</a:t>
            </a:r>
            <a:r>
              <a:rPr lang="en-US" sz="1400" dirty="0" smtClean="0">
                <a:latin typeface="Century Gothic"/>
                <a:cs typeface="Century Gothic"/>
              </a:rPr>
              <a:t>? </a:t>
            </a:r>
          </a:p>
          <a:p>
            <a:pPr lvl="2"/>
            <a:r>
              <a:rPr lang="en-US" sz="1400" dirty="0" smtClean="0">
                <a:latin typeface="Century Gothic"/>
                <a:cs typeface="Century Gothic"/>
              </a:rPr>
              <a:t>Cooperative structures</a:t>
            </a:r>
          </a:p>
          <a:p>
            <a:pPr lvl="2"/>
            <a:r>
              <a:rPr lang="en-US" sz="1400" dirty="0">
                <a:latin typeface="Century Gothic"/>
                <a:cs typeface="Century Gothic"/>
              </a:rPr>
              <a:t>D</a:t>
            </a:r>
            <a:r>
              <a:rPr lang="en-US" sz="1400" dirty="0" smtClean="0">
                <a:latin typeface="Century Gothic"/>
                <a:cs typeface="Century Gothic"/>
              </a:rPr>
              <a:t>ownpayment </a:t>
            </a:r>
            <a:r>
              <a:rPr lang="en-US" sz="1400" dirty="0">
                <a:latin typeface="Century Gothic"/>
                <a:cs typeface="Century Gothic"/>
              </a:rPr>
              <a:t>assistance </a:t>
            </a:r>
            <a:r>
              <a:rPr lang="en-US" sz="1400" dirty="0" smtClean="0">
                <a:latin typeface="Century Gothic"/>
                <a:cs typeface="Century Gothic"/>
              </a:rPr>
              <a:t>programs – clearing house</a:t>
            </a:r>
          </a:p>
          <a:p>
            <a:pPr lvl="2"/>
            <a:r>
              <a:rPr lang="en-US" sz="1400" dirty="0" smtClean="0">
                <a:latin typeface="Century Gothic"/>
                <a:cs typeface="Century Gothic"/>
              </a:rPr>
              <a:t>5</a:t>
            </a:r>
            <a:r>
              <a:rPr lang="en-US" sz="1400" dirty="0">
                <a:latin typeface="Century Gothic"/>
                <a:cs typeface="Century Gothic"/>
              </a:rPr>
              <a:t>-20 unit housing </a:t>
            </a:r>
            <a:r>
              <a:rPr lang="en-US" sz="1400" dirty="0" smtClean="0">
                <a:latin typeface="Century Gothic"/>
                <a:cs typeface="Century Gothic"/>
              </a:rPr>
              <a:t>financing &amp; small dollar mortgages</a:t>
            </a:r>
          </a:p>
          <a:p>
            <a:pPr lvl="2"/>
            <a:endParaRPr lang="en-US" sz="1000" b="1" dirty="0">
              <a:solidFill>
                <a:srgbClr val="000090"/>
              </a:solidFill>
              <a:latin typeface="Century Gothic"/>
              <a:cs typeface="Century Gothic"/>
            </a:endParaRPr>
          </a:p>
          <a:p>
            <a:pPr marL="274320" lvl="1" indent="0">
              <a:buNone/>
            </a:pPr>
            <a:r>
              <a:rPr lang="en-US" sz="16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Foreclosure prevention, reverse mortgages </a:t>
            </a:r>
            <a:r>
              <a:rPr lang="en-US" sz="1600" b="1" dirty="0">
                <a:solidFill>
                  <a:srgbClr val="000090"/>
                </a:solidFill>
                <a:latin typeface="Century Gothic"/>
                <a:cs typeface="Century Gothic"/>
              </a:rPr>
              <a:t>&amp;</a:t>
            </a:r>
            <a:r>
              <a:rPr lang="en-US" sz="16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 </a:t>
            </a:r>
            <a:r>
              <a:rPr lang="en-US" sz="1600" b="1" dirty="0">
                <a:solidFill>
                  <a:srgbClr val="000090"/>
                </a:solidFill>
                <a:latin typeface="Century Gothic"/>
                <a:cs typeface="Century Gothic"/>
              </a:rPr>
              <a:t>preservation </a:t>
            </a:r>
            <a:r>
              <a:rPr lang="en-US" sz="16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tools (4)</a:t>
            </a:r>
          </a:p>
          <a:p>
            <a:pPr lvl="2" algn="just"/>
            <a:r>
              <a:rPr lang="en-US" sz="1400" dirty="0" smtClean="0">
                <a:latin typeface="Century Gothic"/>
                <a:cs typeface="Century Gothic"/>
              </a:rPr>
              <a:t>Loan modifications, foreclosure prevention programs, reverse mortgages</a:t>
            </a:r>
          </a:p>
          <a:p>
            <a:pPr marL="548640" lvl="2" indent="0" algn="just">
              <a:buNone/>
            </a:pPr>
            <a:endParaRPr lang="en-US" sz="1000" b="1" dirty="0">
              <a:solidFill>
                <a:srgbClr val="000090"/>
              </a:solidFill>
              <a:latin typeface="Century Gothic"/>
              <a:cs typeface="Century Gothic"/>
            </a:endParaRPr>
          </a:p>
          <a:p>
            <a:pPr marL="274320" lvl="1" indent="0" algn="just">
              <a:buNone/>
            </a:pPr>
            <a:r>
              <a:rPr lang="en-US" sz="1600" b="1" dirty="0">
                <a:solidFill>
                  <a:srgbClr val="000090"/>
                </a:solidFill>
                <a:latin typeface="Century Gothic"/>
                <a:cs typeface="Century Gothic"/>
              </a:rPr>
              <a:t>Mortgage lending trends &amp; current market </a:t>
            </a:r>
            <a:r>
              <a:rPr lang="en-US" sz="16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conditions (4)</a:t>
            </a:r>
            <a:endParaRPr lang="en-US" sz="1600" b="1" dirty="0">
              <a:solidFill>
                <a:srgbClr val="000090"/>
              </a:solidFill>
              <a:latin typeface="Century Gothic"/>
              <a:cs typeface="Century Gothic"/>
            </a:endParaRPr>
          </a:p>
          <a:p>
            <a:pPr lvl="2" algn="just"/>
            <a:r>
              <a:rPr lang="en-US" sz="1400" dirty="0" smtClean="0">
                <a:latin typeface="Century Gothic"/>
                <a:cs typeface="Century Gothic"/>
              </a:rPr>
              <a:t>Current </a:t>
            </a:r>
            <a:r>
              <a:rPr lang="en-US" sz="1400" dirty="0">
                <a:latin typeface="Century Gothic"/>
                <a:cs typeface="Century Gothic"/>
              </a:rPr>
              <a:t>underwriting standards and recent trends – </a:t>
            </a:r>
            <a:endParaRPr lang="en-US" sz="1400" dirty="0" smtClean="0">
              <a:latin typeface="Century Gothic"/>
              <a:cs typeface="Century Gothic"/>
            </a:endParaRPr>
          </a:p>
          <a:p>
            <a:pPr lvl="3" algn="just"/>
            <a:r>
              <a:rPr lang="en-US" sz="1400" dirty="0" smtClean="0">
                <a:latin typeface="Century Gothic"/>
                <a:cs typeface="Century Gothic"/>
              </a:rPr>
              <a:t>credit </a:t>
            </a:r>
            <a:r>
              <a:rPr lang="en-US" sz="1400" dirty="0">
                <a:latin typeface="Century Gothic"/>
                <a:cs typeface="Century Gothic"/>
              </a:rPr>
              <a:t>scores (removal of judgments), DTI ratios, income treatment* </a:t>
            </a:r>
            <a:endParaRPr lang="en-US" sz="1400" dirty="0" smtClean="0">
              <a:latin typeface="Century Gothic"/>
              <a:cs typeface="Century Gothic"/>
            </a:endParaRPr>
          </a:p>
          <a:p>
            <a:pPr lvl="2" algn="just"/>
            <a:r>
              <a:rPr lang="en-US" sz="1400" dirty="0" smtClean="0">
                <a:latin typeface="Century Gothic"/>
                <a:cs typeface="Century Gothic"/>
              </a:rPr>
              <a:t>Ultra </a:t>
            </a:r>
            <a:r>
              <a:rPr lang="en-US" sz="1400" dirty="0">
                <a:latin typeface="Century Gothic"/>
                <a:cs typeface="Century Gothic"/>
              </a:rPr>
              <a:t>FICO </a:t>
            </a:r>
          </a:p>
          <a:p>
            <a:pPr lvl="2" algn="just"/>
            <a:r>
              <a:rPr lang="en-US" sz="1400" dirty="0" smtClean="0">
                <a:latin typeface="Century Gothic"/>
                <a:cs typeface="Century Gothic"/>
              </a:rPr>
              <a:t>Credit </a:t>
            </a:r>
            <a:r>
              <a:rPr lang="en-US" sz="1400" dirty="0">
                <a:latin typeface="Century Gothic"/>
                <a:cs typeface="Century Gothic"/>
              </a:rPr>
              <a:t>for the unbanked, such as Nova </a:t>
            </a:r>
            <a:r>
              <a:rPr lang="en-US" sz="1400" dirty="0" smtClean="0">
                <a:latin typeface="Century Gothic"/>
                <a:cs typeface="Century Gothic"/>
              </a:rPr>
              <a:t>Credit</a:t>
            </a:r>
          </a:p>
          <a:p>
            <a:pPr lvl="2" algn="just"/>
            <a:r>
              <a:rPr lang="en-US" sz="1400" dirty="0" smtClean="0">
                <a:latin typeface="Century Gothic"/>
                <a:cs typeface="Century Gothic"/>
              </a:rPr>
              <a:t>HMDA </a:t>
            </a:r>
            <a:r>
              <a:rPr lang="en-US" sz="1400" dirty="0">
                <a:latin typeface="Century Gothic"/>
                <a:cs typeface="Century Gothic"/>
              </a:rPr>
              <a:t>data </a:t>
            </a:r>
          </a:p>
          <a:p>
            <a:pPr marL="548640" lvl="2" indent="0" algn="just">
              <a:buNone/>
            </a:pPr>
            <a:endParaRPr lang="en-US" sz="1000" b="1" dirty="0" smtClean="0">
              <a:solidFill>
                <a:srgbClr val="000090"/>
              </a:solidFill>
              <a:latin typeface="Century Gothic"/>
              <a:cs typeface="Century Gothic"/>
            </a:endParaRPr>
          </a:p>
          <a:p>
            <a:pPr marL="274320" lvl="1" indent="0" algn="just">
              <a:buNone/>
            </a:pPr>
            <a:r>
              <a:rPr lang="en-US" sz="1600" b="1" dirty="0">
                <a:solidFill>
                  <a:srgbClr val="000090"/>
                </a:solidFill>
                <a:latin typeface="Century Gothic"/>
                <a:cs typeface="Century Gothic"/>
              </a:rPr>
              <a:t>Mortgage lending incentives &amp; outreach initiatives (7)</a:t>
            </a:r>
          </a:p>
          <a:p>
            <a:pPr lvl="1" algn="just"/>
            <a:r>
              <a:rPr lang="en-US" sz="1400" dirty="0" smtClean="0">
                <a:latin typeface="Century Gothic"/>
                <a:cs typeface="Century Gothic"/>
              </a:rPr>
              <a:t>How </a:t>
            </a:r>
            <a:r>
              <a:rPr lang="en-US" sz="1400" dirty="0">
                <a:latin typeface="Century Gothic"/>
                <a:cs typeface="Century Gothic"/>
              </a:rPr>
              <a:t>are </a:t>
            </a:r>
            <a:r>
              <a:rPr lang="en-US" sz="1400" dirty="0" err="1">
                <a:latin typeface="Century Gothic"/>
                <a:cs typeface="Century Gothic"/>
              </a:rPr>
              <a:t>homebuying</a:t>
            </a:r>
            <a:r>
              <a:rPr lang="en-US" sz="1400" dirty="0">
                <a:latin typeface="Century Gothic"/>
                <a:cs typeface="Century Gothic"/>
              </a:rPr>
              <a:t> and mortgage loan decisions influenced by real </a:t>
            </a:r>
            <a:r>
              <a:rPr lang="en-US" sz="1400" dirty="0" smtClean="0">
                <a:latin typeface="Century Gothic"/>
                <a:cs typeface="Century Gothic"/>
              </a:rPr>
              <a:t>estate </a:t>
            </a:r>
            <a:r>
              <a:rPr lang="en-US" sz="1400" dirty="0">
                <a:latin typeface="Century Gothic"/>
                <a:cs typeface="Century Gothic"/>
              </a:rPr>
              <a:t>agents, social media, intergenerational wealth</a:t>
            </a:r>
            <a:r>
              <a:rPr lang="en-US" sz="1400" dirty="0" smtClean="0">
                <a:latin typeface="Century Gothic"/>
                <a:cs typeface="Century Gothic"/>
              </a:rPr>
              <a:t>?</a:t>
            </a:r>
            <a:endParaRPr lang="en-US" sz="1400" dirty="0">
              <a:latin typeface="Century Gothic"/>
              <a:cs typeface="Century Gothic"/>
            </a:endParaRPr>
          </a:p>
          <a:p>
            <a:pPr lvl="1" algn="just"/>
            <a:r>
              <a:rPr lang="en-US" sz="1400" dirty="0" smtClean="0">
                <a:latin typeface="Century Gothic"/>
                <a:cs typeface="Century Gothic"/>
              </a:rPr>
              <a:t>Where </a:t>
            </a:r>
            <a:r>
              <a:rPr lang="en-US" sz="1400" dirty="0">
                <a:latin typeface="Century Gothic"/>
                <a:cs typeface="Century Gothic"/>
              </a:rPr>
              <a:t>do first time homebuyers get their information</a:t>
            </a:r>
            <a:r>
              <a:rPr lang="en-US" sz="1400" dirty="0" smtClean="0">
                <a:latin typeface="Century Gothic"/>
                <a:cs typeface="Century Gothic"/>
              </a:rPr>
              <a:t>?</a:t>
            </a:r>
            <a:endParaRPr lang="en-US" sz="1400" dirty="0">
              <a:latin typeface="Century Gothic"/>
              <a:cs typeface="Century Gothic"/>
            </a:endParaRPr>
          </a:p>
          <a:p>
            <a:pPr lvl="1" algn="just"/>
            <a:r>
              <a:rPr lang="en-US" sz="1400" dirty="0" smtClean="0">
                <a:latin typeface="Century Gothic"/>
                <a:cs typeface="Century Gothic"/>
              </a:rPr>
              <a:t>Impact of compensation structures for </a:t>
            </a:r>
            <a:r>
              <a:rPr lang="en-US" sz="1400" dirty="0">
                <a:latin typeface="Century Gothic"/>
                <a:cs typeface="Century Gothic"/>
              </a:rPr>
              <a:t>loan officers and realtors </a:t>
            </a:r>
            <a:r>
              <a:rPr lang="en-US" sz="1400" dirty="0" smtClean="0">
                <a:latin typeface="Century Gothic"/>
                <a:cs typeface="Century Gothic"/>
              </a:rPr>
              <a:t>on </a:t>
            </a:r>
            <a:r>
              <a:rPr lang="en-US" sz="1400" dirty="0">
                <a:latin typeface="Century Gothic"/>
                <a:cs typeface="Century Gothic"/>
              </a:rPr>
              <a:t>lending trends? </a:t>
            </a:r>
          </a:p>
        </p:txBody>
      </p:sp>
    </p:spTree>
    <p:extLst>
      <p:ext uri="{BB962C8B-B14F-4D97-AF65-F5344CB8AC3E}">
        <p14:creationId xmlns:p14="http://schemas.microsoft.com/office/powerpoint/2010/main" val="4118726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Events</a:t>
            </a:r>
            <a:endParaRPr lang="en-US" sz="27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384001"/>
            <a:ext cx="8229600" cy="4949551"/>
          </a:xfrm>
        </p:spPr>
        <p:txBody>
          <a:bodyPr>
            <a:noAutofit/>
          </a:bodyPr>
          <a:lstStyle/>
          <a:p>
            <a:pPr marL="274320" lvl="1" indent="0">
              <a:buNone/>
            </a:pPr>
            <a:endParaRPr lang="en-US" sz="1400" dirty="0">
              <a:latin typeface="Century Gothic"/>
              <a:cs typeface="Century Gothic"/>
            </a:endParaRPr>
          </a:p>
          <a:p>
            <a:r>
              <a:rPr lang="en-US" sz="1600" b="1" dirty="0">
                <a:latin typeface="Century Gothic"/>
                <a:cs typeface="Century Gothic"/>
              </a:rPr>
              <a:t>Builders of Color Coalition, </a:t>
            </a:r>
            <a:r>
              <a:rPr lang="en-US" sz="1600" b="1" dirty="0">
                <a:latin typeface="Century Gothic"/>
                <a:cs typeface="Century Gothic"/>
                <a:hlinkClick r:id="rId3"/>
              </a:rPr>
              <a:t>African American Real Estate Professionals</a:t>
            </a:r>
            <a:r>
              <a:rPr lang="en-US" sz="1600" b="1" dirty="0">
                <a:latin typeface="Century Gothic"/>
                <a:cs typeface="Century Gothic"/>
              </a:rPr>
              <a:t>, &amp;  </a:t>
            </a:r>
            <a:r>
              <a:rPr lang="en-US" sz="1600" b="1" dirty="0">
                <a:latin typeface="Century Gothic"/>
                <a:cs typeface="Century Gothic"/>
                <a:hlinkClick r:id="rId4"/>
              </a:rPr>
              <a:t>UFI Community Land Trust</a:t>
            </a:r>
            <a:r>
              <a:rPr lang="en-US" sz="1600" b="1" dirty="0">
                <a:latin typeface="Century Gothic"/>
                <a:cs typeface="Century Gothic"/>
              </a:rPr>
              <a:t> </a:t>
            </a:r>
            <a:endParaRPr lang="en-US" sz="1600" dirty="0">
              <a:latin typeface="Century Gothic"/>
              <a:cs typeface="Century Gothic"/>
            </a:endParaRPr>
          </a:p>
          <a:p>
            <a:r>
              <a:rPr lang="en-US" sz="1600" dirty="0" smtClean="0">
                <a:latin typeface="Century Gothic"/>
                <a:cs typeface="Century Gothic"/>
              </a:rPr>
              <a:t>Forum on real </a:t>
            </a:r>
            <a:r>
              <a:rPr lang="en-US" sz="1600" dirty="0">
                <a:latin typeface="Century Gothic"/>
                <a:cs typeface="Century Gothic"/>
              </a:rPr>
              <a:t>estate </a:t>
            </a:r>
            <a:r>
              <a:rPr lang="en-US" sz="1600" dirty="0" smtClean="0">
                <a:latin typeface="Century Gothic"/>
                <a:cs typeface="Century Gothic"/>
              </a:rPr>
              <a:t>developments advancing </a:t>
            </a:r>
            <a:r>
              <a:rPr lang="en-US" sz="1600" dirty="0">
                <a:latin typeface="Century Gothic"/>
                <a:cs typeface="Century Gothic"/>
              </a:rPr>
              <a:t>community </a:t>
            </a:r>
            <a:r>
              <a:rPr lang="en-US" sz="1600" dirty="0" smtClean="0">
                <a:latin typeface="Century Gothic"/>
                <a:cs typeface="Century Gothic"/>
              </a:rPr>
              <a:t>interests</a:t>
            </a:r>
            <a:endParaRPr lang="en-US" sz="1600" dirty="0">
              <a:latin typeface="Century Gothic"/>
              <a:cs typeface="Century Gothic"/>
            </a:endParaRPr>
          </a:p>
          <a:p>
            <a:pPr lvl="1"/>
            <a:r>
              <a:rPr lang="en-US" sz="1600" dirty="0">
                <a:latin typeface="Century Gothic"/>
                <a:cs typeface="Century Gothic"/>
              </a:rPr>
              <a:t>Tuesday, May </a:t>
            </a:r>
            <a:r>
              <a:rPr lang="en-US" sz="1600" dirty="0" smtClean="0">
                <a:latin typeface="Century Gothic"/>
                <a:cs typeface="Century Gothic"/>
              </a:rPr>
              <a:t>28</a:t>
            </a:r>
            <a:r>
              <a:rPr lang="en-US" sz="1600" baseline="30000" dirty="0" smtClean="0">
                <a:latin typeface="Century Gothic"/>
                <a:cs typeface="Century Gothic"/>
              </a:rPr>
              <a:t>th</a:t>
            </a:r>
            <a:r>
              <a:rPr lang="en-US" sz="1600" dirty="0" smtClean="0">
                <a:latin typeface="Century Gothic"/>
                <a:cs typeface="Century Gothic"/>
              </a:rPr>
              <a:t>, 6</a:t>
            </a:r>
            <a:r>
              <a:rPr lang="en-US" sz="1600" dirty="0">
                <a:latin typeface="Century Gothic"/>
                <a:cs typeface="Century Gothic"/>
              </a:rPr>
              <a:t>-</a:t>
            </a:r>
            <a:r>
              <a:rPr lang="en-US" sz="1600" dirty="0" smtClean="0">
                <a:latin typeface="Century Gothic"/>
                <a:cs typeface="Century Gothic"/>
              </a:rPr>
              <a:t>8pm, Fowler </a:t>
            </a:r>
            <a:r>
              <a:rPr lang="en-US" sz="1600" dirty="0">
                <a:latin typeface="Century Gothic"/>
                <a:cs typeface="Century Gothic"/>
              </a:rPr>
              <a:t>Clark Epstein </a:t>
            </a:r>
            <a:r>
              <a:rPr lang="en-US" sz="1600" dirty="0" smtClean="0">
                <a:latin typeface="Century Gothic"/>
                <a:cs typeface="Century Gothic"/>
              </a:rPr>
              <a:t>Farm, Mattapan</a:t>
            </a:r>
            <a:endParaRPr lang="en-US" sz="1600" dirty="0">
              <a:latin typeface="Century Gothic"/>
              <a:cs typeface="Century Gothic"/>
            </a:endParaRPr>
          </a:p>
          <a:p>
            <a:endParaRPr lang="en-US" sz="1200" b="1" dirty="0" smtClean="0">
              <a:latin typeface="Century Gothic"/>
              <a:cs typeface="Century Gothic"/>
            </a:endParaRPr>
          </a:p>
          <a:p>
            <a:r>
              <a:rPr lang="en-US" sz="1600" b="1" dirty="0" smtClean="0">
                <a:latin typeface="Century Gothic"/>
                <a:cs typeface="Century Gothic"/>
              </a:rPr>
              <a:t>Creating </a:t>
            </a:r>
            <a:r>
              <a:rPr lang="en-US" sz="1600" b="1" dirty="0">
                <a:latin typeface="Century Gothic"/>
                <a:cs typeface="Century Gothic"/>
              </a:rPr>
              <a:t>Access and Opportunity for Minority-Owned Businesses and People of Color on Construction Projects</a:t>
            </a:r>
          </a:p>
          <a:p>
            <a:pPr lvl="1"/>
            <a:r>
              <a:rPr lang="en-US" sz="1600" dirty="0" smtClean="0">
                <a:latin typeface="Century Gothic"/>
                <a:cs typeface="Century Gothic"/>
              </a:rPr>
              <a:t>May 29, 9</a:t>
            </a:r>
            <a:r>
              <a:rPr lang="en-US" sz="1600" dirty="0">
                <a:latin typeface="Century Gothic"/>
                <a:cs typeface="Century Gothic"/>
              </a:rPr>
              <a:t>:00am - 4:</a:t>
            </a:r>
            <a:r>
              <a:rPr lang="en-US" sz="1600" dirty="0" smtClean="0">
                <a:latin typeface="Century Gothic"/>
                <a:cs typeface="Century Gothic"/>
              </a:rPr>
              <a:t>00pm, Urban Edge &amp; MHIC</a:t>
            </a:r>
          </a:p>
          <a:p>
            <a:pPr lvl="1"/>
            <a:endParaRPr lang="en-US" sz="1200" dirty="0">
              <a:latin typeface="Century Gothic"/>
              <a:cs typeface="Century Gothic"/>
            </a:endParaRPr>
          </a:p>
          <a:p>
            <a:r>
              <a:rPr lang="en-US" sz="1600" b="1" dirty="0">
                <a:latin typeface="Century Gothic"/>
                <a:cs typeface="Century Gothic"/>
              </a:rPr>
              <a:t>MCBC Small Business Lending Forum</a:t>
            </a:r>
          </a:p>
          <a:p>
            <a:pPr lvl="1"/>
            <a:r>
              <a:rPr lang="en-US" sz="1600" dirty="0" smtClean="0">
                <a:latin typeface="Century Gothic"/>
                <a:cs typeface="Century Gothic"/>
              </a:rPr>
              <a:t>May 30</a:t>
            </a:r>
            <a:r>
              <a:rPr lang="en-US" sz="1600" baseline="30000" dirty="0" smtClean="0">
                <a:latin typeface="Century Gothic"/>
                <a:cs typeface="Century Gothic"/>
              </a:rPr>
              <a:t>th</a:t>
            </a:r>
            <a:r>
              <a:rPr lang="en-US" sz="1600" dirty="0" smtClean="0">
                <a:latin typeface="Century Gothic"/>
                <a:cs typeface="Century Gothic"/>
              </a:rPr>
              <a:t>, 9:30-12pm, Harvard Club Downtown</a:t>
            </a:r>
          </a:p>
          <a:p>
            <a:pPr lvl="1"/>
            <a:endParaRPr lang="en-US" sz="1200" dirty="0">
              <a:latin typeface="Century Gothic"/>
              <a:cs typeface="Century Gothic"/>
            </a:endParaRPr>
          </a:p>
          <a:p>
            <a:r>
              <a:rPr lang="en-US" sz="1600" b="1" dirty="0" smtClean="0">
                <a:latin typeface="Century Gothic"/>
                <a:cs typeface="Century Gothic"/>
              </a:rPr>
              <a:t>Economic </a:t>
            </a:r>
            <a:r>
              <a:rPr lang="en-US" sz="1600" b="1" dirty="0">
                <a:latin typeface="Century Gothic"/>
                <a:cs typeface="Century Gothic"/>
              </a:rPr>
              <a:t>Development Planning Council Engagement Session</a:t>
            </a:r>
            <a:r>
              <a:rPr lang="en-US" sz="1600" dirty="0">
                <a:latin typeface="Century Gothic"/>
                <a:cs typeface="Century Gothic"/>
              </a:rPr>
              <a:t>   </a:t>
            </a:r>
            <a:endParaRPr lang="en-US" sz="1600" dirty="0" smtClean="0">
              <a:latin typeface="Century Gothic"/>
              <a:cs typeface="Century Gothic"/>
            </a:endParaRPr>
          </a:p>
          <a:p>
            <a:r>
              <a:rPr lang="en-US" sz="1200" dirty="0" smtClean="0">
                <a:latin typeface="Century Gothic"/>
                <a:cs typeface="Century Gothic"/>
              </a:rPr>
              <a:t> </a:t>
            </a:r>
            <a:r>
              <a:rPr lang="en-US" sz="1200" dirty="0">
                <a:latin typeface="Century Gothic"/>
                <a:cs typeface="Century Gothic"/>
              </a:rPr>
              <a:t>May </a:t>
            </a:r>
            <a:r>
              <a:rPr lang="en-US" sz="1200" dirty="0" smtClean="0">
                <a:latin typeface="Century Gothic"/>
                <a:cs typeface="Century Gothic"/>
              </a:rPr>
              <a:t>23th, </a:t>
            </a:r>
            <a:r>
              <a:rPr lang="en-US" sz="1200" dirty="0">
                <a:latin typeface="Century Gothic"/>
                <a:cs typeface="Century Gothic"/>
              </a:rPr>
              <a:t>1:</a:t>
            </a:r>
            <a:r>
              <a:rPr lang="en-US" sz="1200" dirty="0" smtClean="0">
                <a:latin typeface="Century Gothic"/>
                <a:cs typeface="Century Gothic"/>
              </a:rPr>
              <a:t>00 </a:t>
            </a:r>
            <a:r>
              <a:rPr lang="en-US" sz="1200" dirty="0">
                <a:latin typeface="Century Gothic"/>
                <a:cs typeface="Century Gothic"/>
              </a:rPr>
              <a:t>- 3:00 PM </a:t>
            </a:r>
            <a:r>
              <a:rPr lang="en-US" sz="1200" dirty="0" smtClean="0">
                <a:latin typeface="Century Gothic"/>
                <a:cs typeface="Century Gothic"/>
              </a:rPr>
              <a:t>, UMass </a:t>
            </a:r>
            <a:r>
              <a:rPr lang="en-US" sz="1200" dirty="0">
                <a:latin typeface="Century Gothic"/>
                <a:cs typeface="Century Gothic"/>
              </a:rPr>
              <a:t>Dartmouth, Woodland Commons, 285 Old Westport Road, </a:t>
            </a:r>
            <a:r>
              <a:rPr lang="en-US" sz="1200" dirty="0" smtClean="0">
                <a:latin typeface="Century Gothic"/>
                <a:cs typeface="Century Gothic"/>
              </a:rPr>
              <a:t>Dartmouth</a:t>
            </a:r>
            <a:endParaRPr lang="en-US" sz="1200" dirty="0">
              <a:latin typeface="Century Gothic"/>
              <a:cs typeface="Century Gothic"/>
            </a:endParaRPr>
          </a:p>
          <a:p>
            <a:r>
              <a:rPr lang="en-US" sz="1200" dirty="0" smtClean="0">
                <a:latin typeface="Century Gothic"/>
                <a:cs typeface="Century Gothic"/>
              </a:rPr>
              <a:t> May 28</a:t>
            </a:r>
            <a:r>
              <a:rPr lang="en-US" sz="1200" baseline="30000" dirty="0" smtClean="0">
                <a:latin typeface="Century Gothic"/>
                <a:cs typeface="Century Gothic"/>
              </a:rPr>
              <a:t>th</a:t>
            </a:r>
            <a:r>
              <a:rPr lang="en-US" sz="1200" dirty="0" smtClean="0">
                <a:latin typeface="Century Gothic"/>
                <a:cs typeface="Century Gothic"/>
              </a:rPr>
              <a:t>, 1:30- 3:30 PM , Roxbury Community College, Reggie Lewis Track &amp; Athletic Center</a:t>
            </a:r>
          </a:p>
          <a:p>
            <a:r>
              <a:rPr lang="en-US" sz="1200" dirty="0" smtClean="0">
                <a:latin typeface="Century Gothic"/>
                <a:cs typeface="Century Gothic"/>
              </a:rPr>
              <a:t> May 30</a:t>
            </a:r>
            <a:r>
              <a:rPr lang="en-US" sz="1200" baseline="30000" dirty="0" smtClean="0">
                <a:latin typeface="Century Gothic"/>
                <a:cs typeface="Century Gothic"/>
              </a:rPr>
              <a:t>th</a:t>
            </a:r>
            <a:r>
              <a:rPr lang="en-US" sz="1200" dirty="0" smtClean="0">
                <a:latin typeface="Century Gothic"/>
                <a:cs typeface="Century Gothic"/>
              </a:rPr>
              <a:t>,  11:00- 1:00pm, Clark University, Tilton Hall, 950 Main Street, Worcester</a:t>
            </a:r>
          </a:p>
          <a:p>
            <a:r>
              <a:rPr lang="en-US" sz="1200" dirty="0" smtClean="0">
                <a:latin typeface="Century Gothic"/>
                <a:cs typeface="Century Gothic"/>
              </a:rPr>
              <a:t>Join </a:t>
            </a:r>
            <a:r>
              <a:rPr lang="en-US" sz="1200" dirty="0">
                <a:latin typeface="Century Gothic"/>
                <a:cs typeface="Century Gothic"/>
              </a:rPr>
              <a:t>Lt. Governor </a:t>
            </a:r>
            <a:r>
              <a:rPr lang="en-US" sz="1200" dirty="0" err="1">
                <a:latin typeface="Century Gothic"/>
                <a:cs typeface="Century Gothic"/>
              </a:rPr>
              <a:t>Karyn</a:t>
            </a:r>
            <a:r>
              <a:rPr lang="en-US" sz="1200" dirty="0">
                <a:latin typeface="Century Gothic"/>
                <a:cs typeface="Century Gothic"/>
              </a:rPr>
              <a:t> </a:t>
            </a:r>
            <a:r>
              <a:rPr lang="en-US" sz="1200" dirty="0" err="1">
                <a:latin typeface="Century Gothic"/>
                <a:cs typeface="Century Gothic"/>
              </a:rPr>
              <a:t>Polito</a:t>
            </a:r>
            <a:r>
              <a:rPr lang="en-US" sz="1200" dirty="0">
                <a:latin typeface="Century Gothic"/>
                <a:cs typeface="Century Gothic"/>
              </a:rPr>
              <a:t>, Secretary of Housing and Economic Development Mike </a:t>
            </a:r>
            <a:r>
              <a:rPr lang="en-US" sz="1200" dirty="0" err="1">
                <a:latin typeface="Century Gothic"/>
                <a:cs typeface="Century Gothic"/>
              </a:rPr>
              <a:t>Kennealy</a:t>
            </a:r>
            <a:r>
              <a:rPr lang="en-US" sz="1200" dirty="0">
                <a:latin typeface="Century Gothic"/>
                <a:cs typeface="Century Gothic"/>
              </a:rPr>
              <a:t> as well as municipal officials, legislators, and community and business leaders for a regional engagement session to inform the Baker-</a:t>
            </a:r>
            <a:r>
              <a:rPr lang="en-US" sz="1200" dirty="0" err="1">
                <a:latin typeface="Century Gothic"/>
                <a:cs typeface="Century Gothic"/>
              </a:rPr>
              <a:t>Polito</a:t>
            </a:r>
            <a:r>
              <a:rPr lang="en-US" sz="1200" dirty="0">
                <a:latin typeface="Century Gothic"/>
                <a:cs typeface="Century Gothic"/>
              </a:rPr>
              <a:t> Administration’s economic development strategy for the next four </a:t>
            </a:r>
            <a:r>
              <a:rPr lang="en-US" sz="1200" dirty="0" smtClean="0">
                <a:latin typeface="Century Gothic"/>
                <a:cs typeface="Century Gothic"/>
              </a:rPr>
              <a:t>years</a:t>
            </a:r>
            <a:endParaRPr lang="en-US" sz="1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92708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Events</a:t>
            </a:r>
            <a:endParaRPr lang="en-US" sz="27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673352"/>
            <a:ext cx="8229600" cy="4718304"/>
          </a:xfrm>
        </p:spPr>
        <p:txBody>
          <a:bodyPr>
            <a:normAutofit fontScale="77500" lnSpcReduction="20000"/>
          </a:bodyPr>
          <a:lstStyle/>
          <a:p>
            <a:pPr marL="274320" lvl="1" indent="0">
              <a:buNone/>
            </a:pPr>
            <a:endParaRPr lang="en-US" sz="2200" dirty="0">
              <a:latin typeface="Century Gothic"/>
              <a:cs typeface="Century Gothic"/>
            </a:endParaRPr>
          </a:p>
          <a:p>
            <a:r>
              <a:rPr lang="en-US" sz="2300" b="1" dirty="0" err="1">
                <a:latin typeface="Century Gothic"/>
                <a:cs typeface="Century Gothic"/>
              </a:rPr>
              <a:t>FHLBank</a:t>
            </a:r>
            <a:r>
              <a:rPr lang="en-US" sz="2300" b="1" dirty="0">
                <a:latin typeface="Century Gothic"/>
                <a:cs typeface="Century Gothic"/>
              </a:rPr>
              <a:t> Boston’s 2019 Affordable Housing Program Training </a:t>
            </a:r>
          </a:p>
          <a:p>
            <a:pPr lvl="1"/>
            <a:r>
              <a:rPr lang="en-US" sz="2200" dirty="0">
                <a:latin typeface="Century Gothic"/>
                <a:cs typeface="Century Gothic"/>
              </a:rPr>
              <a:t>June 4, 2019 &amp; June 25, 2019</a:t>
            </a:r>
          </a:p>
          <a:p>
            <a:endParaRPr lang="en-US" sz="2400" b="1" dirty="0" smtClean="0">
              <a:latin typeface="Century Gothic"/>
              <a:cs typeface="Century Gothic"/>
            </a:endParaRPr>
          </a:p>
          <a:p>
            <a:r>
              <a:rPr lang="en-US" sz="2300" b="1" dirty="0" smtClean="0">
                <a:latin typeface="Century Gothic"/>
                <a:cs typeface="Century Gothic"/>
              </a:rPr>
              <a:t>Mass Housing Partnership </a:t>
            </a:r>
            <a:r>
              <a:rPr lang="en-US" sz="2300" b="1" dirty="0">
                <a:latin typeface="Century Gothic"/>
                <a:cs typeface="Century Gothic"/>
              </a:rPr>
              <a:t>Housing Institute</a:t>
            </a:r>
          </a:p>
          <a:p>
            <a:pPr lvl="1"/>
            <a:r>
              <a:rPr lang="en-US" sz="2200" dirty="0">
                <a:latin typeface="Century Gothic"/>
                <a:cs typeface="Century Gothic"/>
              </a:rPr>
              <a:t> June 5, 9:00am - 4:00pm &amp; June 6, 9:00am - 4:00pm </a:t>
            </a:r>
          </a:p>
          <a:p>
            <a:pPr lvl="1"/>
            <a:r>
              <a:rPr lang="en-US" sz="2200" dirty="0" err="1">
                <a:latin typeface="Century Gothic"/>
                <a:cs typeface="Century Gothic"/>
              </a:rPr>
              <a:t>SpringHill</a:t>
            </a:r>
            <a:r>
              <a:rPr lang="en-US" sz="2200" dirty="0">
                <a:latin typeface="Century Gothic"/>
                <a:cs typeface="Century Gothic"/>
              </a:rPr>
              <a:t> Suites at </a:t>
            </a:r>
            <a:r>
              <a:rPr lang="en-US" sz="2200" dirty="0" err="1">
                <a:latin typeface="Century Gothic"/>
                <a:cs typeface="Century Gothic"/>
              </a:rPr>
              <a:t>Devens</a:t>
            </a:r>
            <a:r>
              <a:rPr lang="en-US" sz="2200" dirty="0">
                <a:latin typeface="Century Gothic"/>
                <a:cs typeface="Century Gothic"/>
              </a:rPr>
              <a:t> Common Center, </a:t>
            </a:r>
            <a:r>
              <a:rPr lang="en-US" sz="2200" dirty="0" err="1">
                <a:latin typeface="Century Gothic"/>
                <a:cs typeface="Century Gothic"/>
              </a:rPr>
              <a:t>Devens</a:t>
            </a:r>
            <a:r>
              <a:rPr lang="en-US" sz="2200" dirty="0">
                <a:latin typeface="Century Gothic"/>
                <a:cs typeface="Century Gothic"/>
              </a:rPr>
              <a:t>, </a:t>
            </a:r>
            <a:r>
              <a:rPr lang="en-US" sz="2200" dirty="0" smtClean="0">
                <a:latin typeface="Century Gothic"/>
                <a:cs typeface="Century Gothic"/>
              </a:rPr>
              <a:t>MA</a:t>
            </a:r>
          </a:p>
          <a:p>
            <a:pPr lvl="1"/>
            <a:endParaRPr lang="en-US" sz="2200" dirty="0">
              <a:latin typeface="Century Gothic"/>
              <a:cs typeface="Century Gothic"/>
            </a:endParaRPr>
          </a:p>
          <a:p>
            <a:pPr marL="182880" lvl="1"/>
            <a:r>
              <a:rPr lang="en-US" sz="2300" b="1" dirty="0">
                <a:latin typeface="Century Gothic"/>
                <a:cs typeface="Century Gothic"/>
              </a:rPr>
              <a:t>CHAPA Homeownership Collaborative Meeting </a:t>
            </a:r>
          </a:p>
          <a:p>
            <a:pPr lvl="1"/>
            <a:r>
              <a:rPr lang="en-US" sz="2100" dirty="0">
                <a:latin typeface="Century Gothic"/>
                <a:cs typeface="Century Gothic"/>
              </a:rPr>
              <a:t>Thursday, June 13th, 2019 </a:t>
            </a:r>
          </a:p>
          <a:p>
            <a:pPr lvl="1"/>
            <a:r>
              <a:rPr lang="en-US" sz="2100" dirty="0">
                <a:latin typeface="Century Gothic"/>
                <a:cs typeface="Century Gothic"/>
              </a:rPr>
              <a:t>  9:30am-12pm Federal Reserve Bank of Boston, The Great Room </a:t>
            </a:r>
          </a:p>
          <a:p>
            <a:pPr lvl="1"/>
            <a:endParaRPr lang="en-US" sz="2200" dirty="0">
              <a:latin typeface="Century Gothic"/>
              <a:cs typeface="Century Gothic"/>
            </a:endParaRPr>
          </a:p>
          <a:p>
            <a:r>
              <a:rPr lang="en-US" sz="2300" b="1" dirty="0" smtClean="0">
                <a:latin typeface="Century Gothic"/>
                <a:cs typeface="Century Gothic"/>
              </a:rPr>
              <a:t>MCBC Annual Meeting &amp; Basic Banking 25</a:t>
            </a:r>
            <a:r>
              <a:rPr lang="en-US" sz="2300" b="1" baseline="30000" dirty="0" smtClean="0">
                <a:latin typeface="Century Gothic"/>
                <a:cs typeface="Century Gothic"/>
              </a:rPr>
              <a:t>th</a:t>
            </a:r>
            <a:r>
              <a:rPr lang="en-US" sz="2300" b="1" dirty="0" smtClean="0">
                <a:latin typeface="Century Gothic"/>
                <a:cs typeface="Century Gothic"/>
              </a:rPr>
              <a:t> Anniversary</a:t>
            </a:r>
          </a:p>
          <a:p>
            <a:pPr lvl="1"/>
            <a:r>
              <a:rPr lang="en-US" sz="2200" dirty="0" smtClean="0">
                <a:latin typeface="Century Gothic"/>
                <a:cs typeface="Century Gothic"/>
              </a:rPr>
              <a:t>June 24, 9:30-12, Federal Reserve Bank of Boston</a:t>
            </a:r>
            <a:endParaRPr lang="en-US" sz="2200" dirty="0">
              <a:latin typeface="Century Gothic"/>
              <a:cs typeface="Century Gothic"/>
            </a:endParaRPr>
          </a:p>
          <a:p>
            <a:endParaRPr lang="en-US" dirty="0">
              <a:latin typeface="Century Gothic"/>
              <a:cs typeface="Century Gothic"/>
            </a:endParaRPr>
          </a:p>
          <a:p>
            <a:r>
              <a:rPr lang="en-US" sz="2300" b="1" dirty="0">
                <a:latin typeface="Century Gothic"/>
                <a:cs typeface="Century Gothic"/>
              </a:rPr>
              <a:t>Mel King Institute 10th Annual Breakfast</a:t>
            </a:r>
          </a:p>
          <a:p>
            <a:pPr lvl="1"/>
            <a:r>
              <a:rPr lang="en-US" sz="2200" dirty="0">
                <a:latin typeface="Century Gothic"/>
                <a:cs typeface="Century Gothic"/>
              </a:rPr>
              <a:t>June 25, </a:t>
            </a:r>
            <a:r>
              <a:rPr lang="en-US" sz="2200" dirty="0" smtClean="0">
                <a:latin typeface="Century Gothic"/>
                <a:cs typeface="Century Gothic"/>
              </a:rPr>
              <a:t>8</a:t>
            </a:r>
            <a:r>
              <a:rPr lang="en-US" sz="2200" dirty="0">
                <a:latin typeface="Century Gothic"/>
                <a:cs typeface="Century Gothic"/>
              </a:rPr>
              <a:t>:30 - 11:</a:t>
            </a:r>
            <a:r>
              <a:rPr lang="en-US" sz="2200" dirty="0" smtClean="0">
                <a:latin typeface="Century Gothic"/>
                <a:cs typeface="Century Gothic"/>
              </a:rPr>
              <a:t>30am, </a:t>
            </a:r>
            <a:r>
              <a:rPr lang="en-US" sz="2200" dirty="0">
                <a:latin typeface="Century Gothic"/>
                <a:cs typeface="Century Gothic"/>
              </a:rPr>
              <a:t>Boston Park Plaza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>
              <a:buNone/>
            </a:pPr>
            <a:endParaRPr lang="en-US" b="1" dirty="0" smtClean="0">
              <a:solidFill>
                <a:schemeClr val="accent3"/>
              </a:solidFill>
              <a:latin typeface="Century Gothic"/>
              <a:cs typeface="Century Gothic"/>
            </a:endParaRPr>
          </a:p>
          <a:p>
            <a:pPr>
              <a:buFont typeface="Wingdings" charset="2"/>
              <a:buChar char="§"/>
            </a:pPr>
            <a:endParaRPr lang="en-US" b="1" u="sng" dirty="0">
              <a:solidFill>
                <a:schemeClr val="accent3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630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Builders of Color Coalition</a:t>
            </a:r>
            <a:endParaRPr lang="en-US" dirty="0"/>
          </a:p>
        </p:txBody>
      </p:sp>
      <p:pic>
        <p:nvPicPr>
          <p:cNvPr id="6" name="Picture 5" descr="tquQbcM3aWoMbI0d7SlTMt3wFDmtIwBkRnvmVKtsL59zyBBkeGfdvn5yqe7Sdh7R8Vhb7yoK7dvb7HTFspZeX1rxy3ThES9LKAPVCExnUjIyczJnGlMt9xEJsbwrBgteP5MrsqIjCBqFOTSn6XlR28INvR4FZ8H9lN0=s0-d-e1-f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91" y="1691408"/>
            <a:ext cx="7204364" cy="405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0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Builders of Color Coalition</a:t>
            </a:r>
            <a:endParaRPr lang="en-US" dirty="0"/>
          </a:p>
        </p:txBody>
      </p:sp>
      <p:pic>
        <p:nvPicPr>
          <p:cNvPr id="5" name="Picture 4" descr="unnam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1940"/>
            <a:ext cx="3463637" cy="2309091"/>
          </a:xfrm>
          <a:prstGeom prst="rect">
            <a:avLst/>
          </a:prstGeom>
        </p:spPr>
      </p:pic>
      <p:pic>
        <p:nvPicPr>
          <p:cNvPr id="6" name="Picture 5" descr="unnamed(3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t="4167" r="3031" b="42424"/>
          <a:stretch/>
        </p:blipFill>
        <p:spPr>
          <a:xfrm>
            <a:off x="1501531" y="4641273"/>
            <a:ext cx="4838611" cy="1824182"/>
          </a:xfrm>
          <a:prstGeom prst="rect">
            <a:avLst/>
          </a:prstGeom>
        </p:spPr>
      </p:pic>
      <p:pic>
        <p:nvPicPr>
          <p:cNvPr id="7" name="Picture 6" descr="unnamed(4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365" y="1524000"/>
            <a:ext cx="4075546" cy="271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79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AGENDA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8134626" cy="47183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>
                <a:latin typeface="Century Gothic"/>
                <a:cs typeface="Century Gothic"/>
              </a:rPr>
              <a:t>3</a:t>
            </a:r>
            <a:r>
              <a:rPr lang="en-US" sz="2000" dirty="0" smtClean="0">
                <a:latin typeface="Century Gothic"/>
                <a:cs typeface="Century Gothic"/>
              </a:rPr>
              <a:t>:</a:t>
            </a:r>
            <a:r>
              <a:rPr lang="en-US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00pm	 Welcome </a:t>
            </a:r>
            <a:r>
              <a:rPr lang="en-US" sz="2000" dirty="0">
                <a:solidFill>
                  <a:srgbClr val="000000"/>
                </a:solidFill>
                <a:latin typeface="Century Gothic"/>
                <a:cs typeface="Century Gothic"/>
              </a:rPr>
              <a:t>and </a:t>
            </a:r>
            <a:r>
              <a:rPr lang="en-US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housekeeping</a:t>
            </a:r>
            <a:endParaRPr lang="en-US" sz="2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Century Gothic"/>
                <a:cs typeface="Century Gothic"/>
              </a:rPr>
              <a:t>Minutes of the Meeting of </a:t>
            </a:r>
            <a:r>
              <a:rPr lang="en-US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April 9, 2019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Back in Boston for our next 2 meetings!</a:t>
            </a:r>
          </a:p>
          <a:p>
            <a:pPr marL="274320" lvl="1" indent="0">
              <a:buNone/>
            </a:pPr>
            <a:endParaRPr lang="en-US" sz="2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US" sz="2000" dirty="0" smtClean="0">
                <a:latin typeface="Century Gothic"/>
                <a:cs typeface="Century Gothic"/>
              </a:rPr>
              <a:t>3:15pm MCBC Mortgage Lending Report Update</a:t>
            </a:r>
          </a:p>
          <a:p>
            <a:pPr lvl="1"/>
            <a:endParaRPr lang="en-US" sz="2000" dirty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US" sz="2000" dirty="0" smtClean="0">
                <a:latin typeface="Century Gothic"/>
                <a:cs typeface="Century Gothic"/>
              </a:rPr>
              <a:t>3:30pm Kathryn Madden, AICP, Professor IDCE, Clark University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Overview of the housing market in Worcester</a:t>
            </a:r>
            <a:endParaRPr lang="en-US" sz="2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sz="2000" dirty="0" smtClean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US" sz="2000" dirty="0" smtClean="0">
                <a:latin typeface="Century Gothic"/>
                <a:cs typeface="Century Gothic"/>
              </a:rPr>
              <a:t>3:45pm Curtis </a:t>
            </a:r>
            <a:r>
              <a:rPr lang="en-US" sz="2000" dirty="0" err="1" smtClean="0">
                <a:latin typeface="Century Gothic"/>
                <a:cs typeface="Century Gothic"/>
              </a:rPr>
              <a:t>Wiemann</a:t>
            </a:r>
            <a:r>
              <a:rPr lang="en-US" sz="2000" dirty="0" smtClean="0">
                <a:latin typeface="Century Gothic"/>
                <a:cs typeface="Century Gothic"/>
              </a:rPr>
              <a:t>, City Planner, City of Holyoke</a:t>
            </a:r>
          </a:p>
          <a:p>
            <a:pPr lvl="1"/>
            <a:r>
              <a:rPr lang="en-US" sz="2100" dirty="0">
                <a:solidFill>
                  <a:srgbClr val="000000"/>
                </a:solidFill>
                <a:latin typeface="Century Gothic"/>
                <a:cs typeface="Century Gothic"/>
              </a:rPr>
              <a:t>Overview of the housing market in Worcester</a:t>
            </a:r>
          </a:p>
          <a:p>
            <a:pPr marL="0" indent="0">
              <a:buNone/>
            </a:pPr>
            <a:endParaRPr lang="en-US" sz="2000" b="1" u="sng" dirty="0">
              <a:solidFill>
                <a:schemeClr val="accent3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US" sz="2000" dirty="0">
                <a:latin typeface="Century Gothic"/>
                <a:cs typeface="Century Gothic"/>
              </a:rPr>
              <a:t>4</a:t>
            </a:r>
            <a:r>
              <a:rPr lang="en-US" sz="2000" dirty="0" smtClean="0">
                <a:latin typeface="Century Gothic"/>
                <a:cs typeface="Century Gothic"/>
              </a:rPr>
              <a:t>:45pm </a:t>
            </a:r>
            <a:r>
              <a:rPr lang="en-US" sz="2000" dirty="0">
                <a:latin typeface="Century Gothic"/>
                <a:cs typeface="Century Gothic"/>
              </a:rPr>
              <a:t>Updates &amp; Announcements</a:t>
            </a:r>
          </a:p>
          <a:p>
            <a:pPr lvl="2"/>
            <a:r>
              <a:rPr lang="en-US" dirty="0">
                <a:latin typeface="Century Gothic"/>
                <a:cs typeface="Century Gothic"/>
              </a:rPr>
              <a:t>Committee Working Groups</a:t>
            </a:r>
          </a:p>
          <a:p>
            <a:pPr marL="0" indent="0">
              <a:buNone/>
            </a:pPr>
            <a:endParaRPr lang="en-US" sz="19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65964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April 9th MCBC </a:t>
            </a:r>
            <a:r>
              <a:rPr lang="en-US" dirty="0">
                <a:latin typeface="Century Gothic"/>
                <a:cs typeface="Century Gothic"/>
              </a:rPr>
              <a:t>MLC Meeting</a:t>
            </a:r>
            <a:endParaRPr lang="en-US" sz="2700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774" y="1557701"/>
            <a:ext cx="5743704" cy="4997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Meghan Venable-Thomas, </a:t>
            </a:r>
          </a:p>
          <a:p>
            <a:pPr marL="0" indent="0">
              <a:buNone/>
            </a:pPr>
            <a:r>
              <a:rPr lang="en-US" sz="19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Enterprise Community Partners</a:t>
            </a:r>
            <a:endParaRPr lang="en-US" sz="1900" b="1" dirty="0">
              <a:solidFill>
                <a:srgbClr val="000090"/>
              </a:solidFill>
              <a:latin typeface="Century Gothic"/>
              <a:cs typeface="Century Gothic"/>
            </a:endParaRPr>
          </a:p>
          <a:p>
            <a:pPr lvl="1"/>
            <a:r>
              <a:rPr lang="en-US" sz="19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Undesign</a:t>
            </a:r>
            <a:r>
              <a:rPr lang="en-US" sz="19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the Redline </a:t>
            </a:r>
            <a:r>
              <a:rPr lang="en-US" sz="1900" dirty="0" smtClean="0">
                <a:latin typeface="Century Gothic"/>
                <a:cs typeface="Century Gothic"/>
              </a:rPr>
              <a:t>Exhibit at Boston Architectural Center</a:t>
            </a:r>
          </a:p>
          <a:p>
            <a:pPr lvl="1"/>
            <a:r>
              <a:rPr lang="en-US" sz="1900" dirty="0" smtClean="0">
                <a:latin typeface="Century Gothic"/>
                <a:cs typeface="Century Gothic"/>
              </a:rPr>
              <a:t>Video of </a:t>
            </a:r>
            <a:r>
              <a:rPr lang="en-US" sz="19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Undesign</a:t>
            </a:r>
            <a:r>
              <a:rPr lang="en-US" sz="19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the Redline </a:t>
            </a:r>
            <a:r>
              <a:rPr lang="en-US" sz="1900" dirty="0" smtClean="0">
                <a:latin typeface="Century Gothic"/>
                <a:cs typeface="Century Gothic"/>
              </a:rPr>
              <a:t>in Bronx</a:t>
            </a:r>
          </a:p>
          <a:p>
            <a:pPr lvl="1"/>
            <a:r>
              <a:rPr lang="en-US" sz="1900" dirty="0" smtClean="0">
                <a:latin typeface="Century Gothic"/>
                <a:cs typeface="Century Gothic"/>
              </a:rPr>
              <a:t>Mapping Inequality – interactive website with HLOC maps </a:t>
            </a:r>
            <a:endParaRPr lang="en-US" sz="1900" dirty="0">
              <a:latin typeface="Century Gothic"/>
              <a:cs typeface="Century Gothic"/>
            </a:endParaRPr>
          </a:p>
          <a:p>
            <a:pPr lvl="1"/>
            <a:r>
              <a:rPr lang="en-US" sz="1900" dirty="0" smtClean="0">
                <a:latin typeface="Century Gothic"/>
                <a:cs typeface="Century Gothic"/>
              </a:rPr>
              <a:t>MCBC Lunch &amp; Learn – April 23</a:t>
            </a:r>
            <a:r>
              <a:rPr lang="en-US" sz="1900" baseline="30000" dirty="0" smtClean="0">
                <a:latin typeface="Century Gothic"/>
                <a:cs typeface="Century Gothic"/>
              </a:rPr>
              <a:t>rd</a:t>
            </a:r>
            <a:endParaRPr lang="en-US" sz="1900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sz="1900" dirty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US" sz="19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Tania Medina, Board Chair, Live Worcester Now</a:t>
            </a:r>
            <a:endParaRPr lang="en-US" sz="1900" b="1" dirty="0">
              <a:solidFill>
                <a:srgbClr val="000090"/>
              </a:solidFill>
              <a:latin typeface="Century Gothic"/>
              <a:cs typeface="Century Gothic"/>
            </a:endParaRPr>
          </a:p>
          <a:p>
            <a:pPr lvl="1"/>
            <a:r>
              <a:rPr lang="en-US" sz="1900" dirty="0" smtClean="0">
                <a:latin typeface="Century Gothic"/>
                <a:cs typeface="Century Gothic"/>
              </a:rPr>
              <a:t>History &amp; Overview of </a:t>
            </a:r>
            <a:r>
              <a:rPr lang="en-US" sz="1900" b="1" dirty="0" smtClean="0">
                <a:solidFill>
                  <a:srgbClr val="FF6600"/>
                </a:solidFill>
                <a:latin typeface="Century Gothic"/>
                <a:cs typeface="Century Gothic"/>
              </a:rPr>
              <a:t>Live Worcester Now</a:t>
            </a:r>
          </a:p>
          <a:p>
            <a:pPr lvl="1"/>
            <a:r>
              <a:rPr lang="en-US" sz="1900" dirty="0" smtClean="0">
                <a:latin typeface="Century Gothic"/>
                <a:cs typeface="Century Gothic"/>
              </a:rPr>
              <a:t>How to join </a:t>
            </a:r>
            <a:r>
              <a:rPr lang="en-US" sz="1900" b="1" dirty="0" smtClean="0">
                <a:solidFill>
                  <a:srgbClr val="FF6600"/>
                </a:solidFill>
                <a:latin typeface="Century Gothic"/>
                <a:cs typeface="Century Gothic"/>
              </a:rPr>
              <a:t>Live Worcester Now</a:t>
            </a:r>
            <a:endParaRPr lang="en-US" sz="2000" b="1" dirty="0">
              <a:solidFill>
                <a:srgbClr val="FF6600"/>
              </a:solidFill>
              <a:latin typeface="Century Gothic"/>
              <a:cs typeface="Century Gothic"/>
            </a:endParaRPr>
          </a:p>
          <a:p>
            <a:pPr lvl="1"/>
            <a:r>
              <a:rPr lang="en-US" sz="1900" dirty="0" smtClean="0">
                <a:latin typeface="Century Gothic"/>
                <a:cs typeface="Century Gothic"/>
              </a:rPr>
              <a:t>Upcoming Events</a:t>
            </a:r>
            <a:endParaRPr lang="en-US" sz="1900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sz="1900" dirty="0">
              <a:latin typeface="Century Gothic"/>
              <a:cs typeface="Century Gothic"/>
            </a:endParaRPr>
          </a:p>
        </p:txBody>
      </p:sp>
      <p:pic>
        <p:nvPicPr>
          <p:cNvPr id="5" name="Picture 4" descr="Undesign the Redline Email header NEW low.jpg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478" y="1673352"/>
            <a:ext cx="3071714" cy="1684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Screen Shot 2019-04-08 at 11.26.56 AM.png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478" y="5013927"/>
            <a:ext cx="3071714" cy="154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8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ightArrow">
            <a:avLst/>
          </a:prstGeom>
        </p:spPr>
        <p:txBody>
          <a:bodyPr>
            <a:normAutofit fontScale="90000"/>
          </a:bodyPr>
          <a:lstStyle/>
          <a:p>
            <a:r>
              <a:rPr lang="en-US" dirty="0" err="1" smtClean="0"/>
              <a:t>Undesign</a:t>
            </a:r>
            <a:r>
              <a:rPr lang="en-US" dirty="0" smtClean="0"/>
              <a:t> the Redline</a:t>
            </a:r>
            <a:endParaRPr lang="en-US" dirty="0"/>
          </a:p>
        </p:txBody>
      </p:sp>
      <p:pic>
        <p:nvPicPr>
          <p:cNvPr id="5" name="Picture 4" descr="IMG_16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76077" y="2184015"/>
            <a:ext cx="5280120" cy="39600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7840544">
            <a:off x="4444707" y="3648364"/>
            <a:ext cx="5149274" cy="1177636"/>
          </a:xfrm>
          <a:prstGeom prst="rightArrow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503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ightArrow">
            <a:avLst/>
          </a:prstGeom>
        </p:spPr>
        <p:txBody>
          <a:bodyPr>
            <a:normAutofit fontScale="90000"/>
          </a:bodyPr>
          <a:lstStyle/>
          <a:p>
            <a:r>
              <a:rPr lang="en-US" dirty="0" err="1" smtClean="0"/>
              <a:t>Undesign</a:t>
            </a:r>
            <a:r>
              <a:rPr lang="en-US" dirty="0" smtClean="0"/>
              <a:t> the Redline</a:t>
            </a:r>
            <a:endParaRPr lang="en-US" dirty="0"/>
          </a:p>
        </p:txBody>
      </p:sp>
      <p:pic>
        <p:nvPicPr>
          <p:cNvPr id="3" name="Picture 2" descr="IMG_16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7314" y="2115704"/>
            <a:ext cx="4733636" cy="3550227"/>
          </a:xfrm>
          <a:prstGeom prst="rect">
            <a:avLst/>
          </a:prstGeom>
        </p:spPr>
      </p:pic>
      <p:pic>
        <p:nvPicPr>
          <p:cNvPr id="4" name="Picture 3" descr="IMG_16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22618" y="2147455"/>
            <a:ext cx="4987636" cy="374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67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Dates for 2019 Meetings</a:t>
            </a:r>
            <a:endParaRPr lang="en-US" sz="27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50152"/>
              </p:ext>
            </p:extLst>
          </p:nvPr>
        </p:nvGraphicFramePr>
        <p:xfrm>
          <a:off x="457200" y="1871697"/>
          <a:ext cx="7987856" cy="3225321"/>
        </p:xfrm>
        <a:graphic>
          <a:graphicData uri="http://schemas.openxmlformats.org/drawingml/2006/table">
            <a:tbl>
              <a:tblPr/>
              <a:tblGrid>
                <a:gridCol w="4319866"/>
                <a:gridCol w="3667990"/>
              </a:tblGrid>
              <a:tr h="3583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Mortgage Lending Committee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Location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583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Tuesday, January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MHP (Boston)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3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Tuesday,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February 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MHP (Boston)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3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Tuesday, April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9 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(3-5pm)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People’s United (Worcester)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36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Tuesday, May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21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(3-5pm)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People’s United (Worcester)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3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Tuesday, July 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MHP (Boston)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3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Tuesday, September 17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MHP (Boston)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36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Tuesday, October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22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(3-5pm)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People’s United (Worcester)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36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Tuesday, December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(3-5pm)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People’s United (Worcester)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792" y="5506277"/>
            <a:ext cx="3216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conta.cc</a:t>
            </a:r>
            <a:r>
              <a:rPr lang="en-US" dirty="0"/>
              <a:t>/2R3B4WJ</a:t>
            </a:r>
          </a:p>
        </p:txBody>
      </p:sp>
    </p:spTree>
    <p:extLst>
      <p:ext uri="{BB962C8B-B14F-4D97-AF65-F5344CB8AC3E}">
        <p14:creationId xmlns:p14="http://schemas.microsoft.com/office/powerpoint/2010/main" val="895809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8195" y="485821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entury Gothic"/>
                <a:cs typeface="Century Gothic"/>
              </a:rPr>
              <a:t>MCBC Mortgage Lending Report Update</a:t>
            </a:r>
            <a:endParaRPr lang="en-US" sz="200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0301"/>
            <a:ext cx="8134626" cy="5304752"/>
          </a:xfrm>
        </p:spPr>
        <p:txBody>
          <a:bodyPr>
            <a:normAutofit fontScale="92500" lnSpcReduction="20000"/>
          </a:bodyPr>
          <a:lstStyle/>
          <a:p>
            <a:r>
              <a:rPr lang="en-US" sz="18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Today: </a:t>
            </a:r>
            <a:r>
              <a:rPr lang="en-US" sz="1800" dirty="0" smtClean="0">
                <a:latin typeface="Century Gothic"/>
                <a:cs typeface="Century Gothic"/>
              </a:rPr>
              <a:t>Overview of the </a:t>
            </a:r>
            <a:r>
              <a:rPr lang="en-US" sz="1800" dirty="0">
                <a:latin typeface="Century Gothic"/>
                <a:cs typeface="Century Gothic"/>
              </a:rPr>
              <a:t>existing report and new HMDA </a:t>
            </a:r>
            <a:r>
              <a:rPr lang="en-US" sz="1800" dirty="0" smtClean="0">
                <a:latin typeface="Century Gothic"/>
                <a:cs typeface="Century Gothic"/>
              </a:rPr>
              <a:t>data</a:t>
            </a:r>
          </a:p>
          <a:p>
            <a:pPr lvl="1"/>
            <a:r>
              <a:rPr lang="en-US" sz="1800" dirty="0">
                <a:latin typeface="Century Gothic"/>
                <a:cs typeface="Century Gothic"/>
              </a:rPr>
              <a:t>HMDA </a:t>
            </a:r>
            <a:r>
              <a:rPr lang="en-US" sz="1800" dirty="0" smtClean="0">
                <a:latin typeface="Century Gothic"/>
                <a:cs typeface="Century Gothic"/>
              </a:rPr>
              <a:t>data</a:t>
            </a:r>
          </a:p>
          <a:p>
            <a:pPr lvl="1"/>
            <a:r>
              <a:rPr lang="en-US" sz="1800" dirty="0" smtClean="0">
                <a:latin typeface="Century Gothic"/>
                <a:cs typeface="Century Gothic"/>
              </a:rPr>
              <a:t>Changing Patterns report, other examples – </a:t>
            </a:r>
            <a:r>
              <a:rPr lang="en-US" sz="18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including today’s speakers!</a:t>
            </a:r>
          </a:p>
          <a:p>
            <a:pPr lvl="1"/>
            <a:r>
              <a:rPr lang="en-US" sz="1800" dirty="0">
                <a:latin typeface="Century Gothic"/>
                <a:cs typeface="Century Gothic"/>
              </a:rPr>
              <a:t>D</a:t>
            </a:r>
            <a:r>
              <a:rPr lang="en-US" sz="1800" dirty="0" smtClean="0">
                <a:latin typeface="Century Gothic"/>
                <a:cs typeface="Century Gothic"/>
              </a:rPr>
              <a:t>emo </a:t>
            </a:r>
            <a:r>
              <a:rPr lang="en-US" sz="1800" dirty="0">
                <a:latin typeface="Century Gothic"/>
                <a:cs typeface="Century Gothic"/>
              </a:rPr>
              <a:t>of </a:t>
            </a:r>
            <a:r>
              <a:rPr lang="en-US" sz="1800" dirty="0" smtClean="0">
                <a:latin typeface="Century Gothic"/>
                <a:cs typeface="Century Gothic"/>
              </a:rPr>
              <a:t>MCBC's Small Business Lending </a:t>
            </a:r>
            <a:r>
              <a:rPr lang="en-US" sz="1800" dirty="0">
                <a:latin typeface="Century Gothic"/>
                <a:cs typeface="Century Gothic"/>
              </a:rPr>
              <a:t>D</a:t>
            </a:r>
            <a:r>
              <a:rPr lang="en-US" sz="1800" dirty="0" smtClean="0">
                <a:latin typeface="Century Gothic"/>
                <a:cs typeface="Century Gothic"/>
              </a:rPr>
              <a:t>ata </a:t>
            </a:r>
            <a:r>
              <a:rPr lang="en-US" sz="1800" dirty="0">
                <a:latin typeface="Century Gothic"/>
                <a:cs typeface="Century Gothic"/>
              </a:rPr>
              <a:t>P</a:t>
            </a:r>
            <a:r>
              <a:rPr lang="en-US" sz="1800" dirty="0" smtClean="0">
                <a:latin typeface="Century Gothic"/>
                <a:cs typeface="Century Gothic"/>
              </a:rPr>
              <a:t>roject </a:t>
            </a:r>
            <a:r>
              <a:rPr lang="en-US" sz="1800" dirty="0">
                <a:latin typeface="Century Gothic"/>
                <a:cs typeface="Century Gothic"/>
              </a:rPr>
              <a:t>in </a:t>
            </a:r>
            <a:r>
              <a:rPr lang="en-US" sz="1800" dirty="0" smtClean="0">
                <a:latin typeface="Century Gothic"/>
                <a:cs typeface="Century Gothic"/>
              </a:rPr>
              <a:t>Tableau</a:t>
            </a:r>
          </a:p>
          <a:p>
            <a:pPr marL="274320" lvl="1" indent="0">
              <a:buNone/>
            </a:pPr>
            <a:r>
              <a:rPr lang="en-US" sz="1800" dirty="0" smtClean="0">
                <a:latin typeface="Century Gothic"/>
                <a:cs typeface="Century Gothic"/>
              </a:rPr>
              <a:t> </a:t>
            </a:r>
            <a:endParaRPr lang="en-US" sz="1800" dirty="0">
              <a:latin typeface="Century Gothic"/>
              <a:cs typeface="Century Gothic"/>
            </a:endParaRPr>
          </a:p>
          <a:p>
            <a:r>
              <a:rPr lang="en-US" sz="18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June 13</a:t>
            </a:r>
            <a:r>
              <a:rPr lang="en-US" sz="1800" b="1" baseline="30000" dirty="0" smtClean="0">
                <a:solidFill>
                  <a:srgbClr val="000090"/>
                </a:solidFill>
                <a:latin typeface="Century Gothic"/>
                <a:cs typeface="Century Gothic"/>
              </a:rPr>
              <a:t>th</a:t>
            </a:r>
            <a:r>
              <a:rPr lang="en-US" sz="18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 </a:t>
            </a:r>
            <a:r>
              <a:rPr lang="en-US" sz="1800" dirty="0" smtClean="0">
                <a:latin typeface="Century Gothic"/>
                <a:cs typeface="Century Gothic"/>
              </a:rPr>
              <a:t>– Data in Society</a:t>
            </a:r>
          </a:p>
          <a:p>
            <a:pPr lvl="1"/>
            <a:r>
              <a:rPr lang="en-US" sz="1800" dirty="0">
                <a:latin typeface="Century Gothic"/>
                <a:cs typeface="Century Gothic"/>
              </a:rPr>
              <a:t>D</a:t>
            </a:r>
            <a:r>
              <a:rPr lang="en-US" sz="1800" dirty="0" smtClean="0">
                <a:latin typeface="Century Gothic"/>
                <a:cs typeface="Century Gothic"/>
              </a:rPr>
              <a:t>ata literacy, digitization, &amp; visualization </a:t>
            </a:r>
            <a:endParaRPr lang="en-US" sz="1800" dirty="0">
              <a:latin typeface="Century Gothic"/>
              <a:cs typeface="Century Gothic"/>
            </a:endParaRPr>
          </a:p>
          <a:p>
            <a:pPr lvl="1"/>
            <a:r>
              <a:rPr lang="en-US" sz="1800" dirty="0">
                <a:latin typeface="Century Gothic"/>
                <a:cs typeface="Century Gothic"/>
              </a:rPr>
              <a:t>D</a:t>
            </a:r>
            <a:r>
              <a:rPr lang="en-US" sz="1800" dirty="0" smtClean="0">
                <a:latin typeface="Century Gothic"/>
                <a:cs typeface="Century Gothic"/>
              </a:rPr>
              <a:t>ata </a:t>
            </a:r>
            <a:r>
              <a:rPr lang="en-US" sz="1800" dirty="0">
                <a:latin typeface="Century Gothic"/>
                <a:cs typeface="Century Gothic"/>
              </a:rPr>
              <a:t>inclusion (controlling for </a:t>
            </a:r>
            <a:r>
              <a:rPr lang="en-US" sz="1800" dirty="0" smtClean="0">
                <a:latin typeface="Century Gothic"/>
                <a:cs typeface="Century Gothic"/>
              </a:rPr>
              <a:t>bias; </a:t>
            </a:r>
            <a:r>
              <a:rPr lang="en-US" sz="1800" dirty="0">
                <a:latin typeface="Century Gothic"/>
                <a:cs typeface="Century Gothic"/>
              </a:rPr>
              <a:t>using an </a:t>
            </a:r>
            <a:r>
              <a:rPr lang="en-US" sz="1800" dirty="0" smtClean="0">
                <a:latin typeface="Century Gothic"/>
                <a:cs typeface="Century Gothic"/>
              </a:rPr>
              <a:t>equity </a:t>
            </a:r>
            <a:r>
              <a:rPr lang="en-US" sz="1800" dirty="0">
                <a:latin typeface="Century Gothic"/>
                <a:cs typeface="Century Gothic"/>
              </a:rPr>
              <a:t>inclusion lens </a:t>
            </a:r>
            <a:r>
              <a:rPr lang="en-US" sz="1800" dirty="0" smtClean="0">
                <a:latin typeface="Century Gothic"/>
                <a:cs typeface="Century Gothic"/>
              </a:rPr>
              <a:t>w/ </a:t>
            </a:r>
            <a:r>
              <a:rPr lang="en-US" sz="1800" dirty="0">
                <a:latin typeface="Century Gothic"/>
                <a:cs typeface="Century Gothic"/>
              </a:rPr>
              <a:t>big data sets) </a:t>
            </a:r>
            <a:br>
              <a:rPr lang="en-US" sz="1800" dirty="0">
                <a:latin typeface="Century Gothic"/>
                <a:cs typeface="Century Gothic"/>
              </a:rPr>
            </a:br>
            <a:endParaRPr lang="en-US" sz="1800" dirty="0">
              <a:latin typeface="Century Gothic"/>
              <a:cs typeface="Century Gothic"/>
            </a:endParaRPr>
          </a:p>
          <a:p>
            <a:r>
              <a:rPr lang="en-US" sz="18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July 9</a:t>
            </a:r>
            <a:r>
              <a:rPr lang="en-US" sz="1800" b="1" baseline="30000" dirty="0" smtClean="0">
                <a:solidFill>
                  <a:srgbClr val="000090"/>
                </a:solidFill>
                <a:latin typeface="Century Gothic"/>
                <a:cs typeface="Century Gothic"/>
              </a:rPr>
              <a:t>th </a:t>
            </a:r>
            <a:r>
              <a:rPr lang="en-US" sz="1800" dirty="0" smtClean="0">
                <a:latin typeface="Century Gothic"/>
                <a:cs typeface="Century Gothic"/>
              </a:rPr>
              <a:t>- Mortgage Lending Committee Meeting </a:t>
            </a:r>
          </a:p>
          <a:p>
            <a:pPr lvl="1"/>
            <a:r>
              <a:rPr lang="en-US" sz="1800" dirty="0">
                <a:latin typeface="Century Gothic"/>
                <a:cs typeface="Century Gothic"/>
              </a:rPr>
              <a:t>P</a:t>
            </a:r>
            <a:r>
              <a:rPr lang="en-US" sz="1800" dirty="0" smtClean="0">
                <a:latin typeface="Century Gothic"/>
                <a:cs typeface="Century Gothic"/>
              </a:rPr>
              <a:t>en </a:t>
            </a:r>
            <a:r>
              <a:rPr lang="en-US" sz="1800" dirty="0">
                <a:latin typeface="Century Gothic"/>
                <a:cs typeface="Century Gothic"/>
              </a:rPr>
              <a:t>to paper edit a </a:t>
            </a:r>
            <a:r>
              <a:rPr lang="en-US" sz="1800" dirty="0" smtClean="0">
                <a:latin typeface="Century Gothic"/>
                <a:cs typeface="Century Gothic"/>
              </a:rPr>
              <a:t>draft </a:t>
            </a:r>
            <a:r>
              <a:rPr lang="en-US" sz="1800" dirty="0">
                <a:latin typeface="Century Gothic"/>
                <a:cs typeface="Century Gothic"/>
              </a:rPr>
              <a:t>RFP/RFQ </a:t>
            </a:r>
            <a:endParaRPr lang="en-US" sz="1800" dirty="0" smtClean="0">
              <a:latin typeface="Century Gothic"/>
              <a:cs typeface="Century Gothic"/>
            </a:endParaRPr>
          </a:p>
          <a:p>
            <a:pPr lvl="1"/>
            <a:r>
              <a:rPr lang="en-US" sz="1800" dirty="0" smtClean="0">
                <a:latin typeface="Century Gothic"/>
                <a:cs typeface="Century Gothic"/>
              </a:rPr>
              <a:t>RFP Issuance July 12</a:t>
            </a:r>
            <a:r>
              <a:rPr lang="en-US" sz="1800" baseline="30000" dirty="0" smtClean="0">
                <a:latin typeface="Century Gothic"/>
                <a:cs typeface="Century Gothic"/>
              </a:rPr>
              <a:t>th  -</a:t>
            </a:r>
            <a:r>
              <a:rPr lang="en-US" sz="1800" dirty="0" smtClean="0">
                <a:latin typeface="Century Gothic"/>
                <a:cs typeface="Century Gothic"/>
              </a:rPr>
              <a:t> responses due by July 26</a:t>
            </a:r>
            <a:r>
              <a:rPr lang="en-US" sz="1800" baseline="30000" dirty="0" smtClean="0">
                <a:latin typeface="Century Gothic"/>
                <a:cs typeface="Century Gothic"/>
              </a:rPr>
              <a:t>th</a:t>
            </a:r>
            <a:endParaRPr lang="en-US" sz="1800" dirty="0" smtClean="0">
              <a:latin typeface="Century Gothic"/>
              <a:cs typeface="Century Gothic"/>
            </a:endParaRPr>
          </a:p>
          <a:p>
            <a:pPr marL="274320" lvl="1" indent="0">
              <a:buNone/>
            </a:pPr>
            <a:endParaRPr lang="en-US" sz="1800" dirty="0">
              <a:latin typeface="Century Gothic"/>
              <a:cs typeface="Century Gothic"/>
            </a:endParaRPr>
          </a:p>
          <a:p>
            <a:r>
              <a:rPr lang="en-US" sz="18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August 9</a:t>
            </a:r>
            <a:r>
              <a:rPr lang="en-US" sz="1800" b="1" baseline="30000" dirty="0" smtClean="0">
                <a:solidFill>
                  <a:srgbClr val="000090"/>
                </a:solidFill>
                <a:latin typeface="Century Gothic"/>
                <a:cs typeface="Century Gothic"/>
              </a:rPr>
              <a:t>th</a:t>
            </a:r>
            <a:r>
              <a:rPr lang="en-US" sz="18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 </a:t>
            </a:r>
            <a:r>
              <a:rPr lang="en-US" sz="1800" dirty="0" smtClean="0">
                <a:latin typeface="Century Gothic"/>
                <a:cs typeface="Century Gothic"/>
              </a:rPr>
              <a:t>- Announce Mortgage Lending Report RFP Selection</a:t>
            </a:r>
          </a:p>
          <a:p>
            <a:pPr lvl="1"/>
            <a:r>
              <a:rPr lang="en-US" sz="1800" dirty="0" smtClean="0">
                <a:latin typeface="Century Gothic"/>
                <a:cs typeface="Century Gothic"/>
              </a:rPr>
              <a:t>Status meetings: </a:t>
            </a:r>
            <a:r>
              <a:rPr lang="en-US" sz="1600" dirty="0" smtClean="0">
                <a:latin typeface="Century Gothic"/>
                <a:cs typeface="Century Gothic"/>
              </a:rPr>
              <a:t>August 14</a:t>
            </a:r>
            <a:r>
              <a:rPr lang="en-US" sz="1600" baseline="30000" dirty="0" smtClean="0">
                <a:latin typeface="Century Gothic"/>
                <a:cs typeface="Century Gothic"/>
              </a:rPr>
              <a:t>th</a:t>
            </a:r>
            <a:r>
              <a:rPr lang="en-US" sz="1600" dirty="0" smtClean="0">
                <a:latin typeface="Century Gothic"/>
                <a:cs typeface="Century Gothic"/>
              </a:rPr>
              <a:t>,  August 21</a:t>
            </a:r>
            <a:r>
              <a:rPr lang="en-US" sz="1600" baseline="30000" dirty="0" smtClean="0">
                <a:latin typeface="Century Gothic"/>
                <a:cs typeface="Century Gothic"/>
              </a:rPr>
              <a:t>st</a:t>
            </a:r>
            <a:r>
              <a:rPr lang="en-US" sz="1600" dirty="0" smtClean="0">
                <a:latin typeface="Century Gothic"/>
                <a:cs typeface="Century Gothic"/>
              </a:rPr>
              <a:t>, September 11</a:t>
            </a:r>
            <a:r>
              <a:rPr lang="en-US" sz="1600" baseline="30000" dirty="0" smtClean="0">
                <a:latin typeface="Century Gothic"/>
                <a:cs typeface="Century Gothic"/>
              </a:rPr>
              <a:t>th</a:t>
            </a:r>
            <a:r>
              <a:rPr lang="en-US" sz="1600" dirty="0" smtClean="0">
                <a:latin typeface="Century Gothic"/>
                <a:cs typeface="Century Gothic"/>
              </a:rPr>
              <a:t>, September 17th</a:t>
            </a:r>
          </a:p>
          <a:p>
            <a:r>
              <a:rPr lang="en-US" sz="18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October 1</a:t>
            </a:r>
            <a:r>
              <a:rPr lang="en-US" sz="1800" b="1" baseline="30000" dirty="0" smtClean="0">
                <a:solidFill>
                  <a:srgbClr val="000090"/>
                </a:solidFill>
                <a:latin typeface="Century Gothic"/>
                <a:cs typeface="Century Gothic"/>
              </a:rPr>
              <a:t>st</a:t>
            </a:r>
            <a:r>
              <a:rPr lang="en-US" sz="18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 </a:t>
            </a:r>
            <a:r>
              <a:rPr lang="en-US" sz="1800" dirty="0" smtClean="0">
                <a:latin typeface="Century Gothic"/>
                <a:cs typeface="Century Gothic"/>
              </a:rPr>
              <a:t>– Final Draft of Mortgage Lending Report </a:t>
            </a:r>
          </a:p>
          <a:p>
            <a:r>
              <a:rPr lang="en-US" sz="18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October 16</a:t>
            </a:r>
            <a:r>
              <a:rPr lang="en-US" sz="1800" b="1" baseline="30000" dirty="0" smtClean="0">
                <a:solidFill>
                  <a:srgbClr val="000090"/>
                </a:solidFill>
                <a:latin typeface="Century Gothic"/>
                <a:cs typeface="Century Gothic"/>
              </a:rPr>
              <a:t>th</a:t>
            </a:r>
            <a:r>
              <a:rPr lang="en-US" sz="18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 </a:t>
            </a:r>
            <a:r>
              <a:rPr lang="en-US" sz="1800" dirty="0" smtClean="0">
                <a:latin typeface="Century Gothic"/>
                <a:cs typeface="Century Gothic"/>
              </a:rPr>
              <a:t>– Mortgage Lending Report Release</a:t>
            </a:r>
          </a:p>
          <a:p>
            <a:r>
              <a:rPr lang="en-US" sz="18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October 30</a:t>
            </a:r>
            <a:r>
              <a:rPr lang="en-US" sz="1800" b="1" baseline="30000" dirty="0" smtClean="0">
                <a:solidFill>
                  <a:srgbClr val="000090"/>
                </a:solidFill>
                <a:latin typeface="Century Gothic"/>
                <a:cs typeface="Century Gothic"/>
              </a:rPr>
              <a:t>th</a:t>
            </a:r>
            <a:r>
              <a:rPr lang="en-US" sz="18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 </a:t>
            </a:r>
            <a:r>
              <a:rPr lang="en-US" sz="1800" dirty="0" smtClean="0">
                <a:latin typeface="Century Gothic"/>
                <a:cs typeface="Century Gothic"/>
              </a:rPr>
              <a:t>- </a:t>
            </a:r>
            <a:r>
              <a:rPr lang="en-US" sz="1800" dirty="0">
                <a:latin typeface="Century Gothic"/>
                <a:cs typeface="Century Gothic"/>
              </a:rPr>
              <a:t>Mortgage Lending </a:t>
            </a:r>
            <a:r>
              <a:rPr lang="en-US" sz="1800" dirty="0" smtClean="0">
                <a:latin typeface="Century Gothic"/>
                <a:cs typeface="Century Gothic"/>
              </a:rPr>
              <a:t>Forum</a:t>
            </a:r>
          </a:p>
          <a:p>
            <a:r>
              <a:rPr lang="en-US" sz="18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Fall/Winter 2019 </a:t>
            </a:r>
            <a:r>
              <a:rPr lang="en-US" sz="1800" dirty="0" smtClean="0">
                <a:latin typeface="Century Gothic"/>
                <a:cs typeface="Century Gothic"/>
              </a:rPr>
              <a:t>– MCBC Mortgage Lending Report </a:t>
            </a:r>
            <a:r>
              <a:rPr lang="en-US" sz="1800" b="1" i="1" dirty="0" smtClean="0">
                <a:solidFill>
                  <a:srgbClr val="000090"/>
                </a:solidFill>
                <a:latin typeface="Century Gothic"/>
                <a:cs typeface="Century Gothic"/>
              </a:rPr>
              <a:t>on the Road</a:t>
            </a:r>
            <a:endParaRPr lang="en-US" sz="1800" b="1" i="1" dirty="0">
              <a:solidFill>
                <a:srgbClr val="00009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16835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8195" y="485821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entury Gothic"/>
                <a:cs typeface="Century Gothic"/>
              </a:rPr>
              <a:t>MCBC Mortgage Lending Report Update</a:t>
            </a:r>
            <a:endParaRPr lang="en-US" sz="200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0301"/>
            <a:ext cx="8321040" cy="5304752"/>
          </a:xfrm>
        </p:spPr>
        <p:txBody>
          <a:bodyPr>
            <a:normAutofit lnSpcReduction="10000"/>
          </a:bodyPr>
          <a:lstStyle/>
          <a:p>
            <a:r>
              <a:rPr lang="en-US" sz="18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Today: </a:t>
            </a:r>
            <a:r>
              <a:rPr lang="en-US" sz="1800" dirty="0" smtClean="0">
                <a:latin typeface="Century Gothic"/>
                <a:cs typeface="Century Gothic"/>
              </a:rPr>
              <a:t>Overview of the </a:t>
            </a:r>
            <a:r>
              <a:rPr lang="en-US" sz="1800" dirty="0">
                <a:latin typeface="Century Gothic"/>
                <a:cs typeface="Century Gothic"/>
              </a:rPr>
              <a:t>existing report and new HMDA </a:t>
            </a:r>
            <a:r>
              <a:rPr lang="en-US" sz="1800" dirty="0" smtClean="0">
                <a:latin typeface="Century Gothic"/>
                <a:cs typeface="Century Gothic"/>
              </a:rPr>
              <a:t>data</a:t>
            </a:r>
          </a:p>
          <a:p>
            <a:pPr lvl="1"/>
            <a:r>
              <a:rPr lang="en-US" sz="1800" dirty="0">
                <a:latin typeface="Century Gothic"/>
                <a:cs typeface="Century Gothic"/>
              </a:rPr>
              <a:t>HMDA </a:t>
            </a:r>
            <a:r>
              <a:rPr lang="en-US" sz="1800" dirty="0" smtClean="0">
                <a:latin typeface="Century Gothic"/>
                <a:cs typeface="Century Gothic"/>
              </a:rPr>
              <a:t>data</a:t>
            </a:r>
          </a:p>
          <a:p>
            <a:pPr lvl="2"/>
            <a:r>
              <a:rPr lang="en-US" sz="1400" dirty="0" smtClean="0">
                <a:latin typeface="Century Gothic"/>
                <a:cs typeface="Century Gothic"/>
              </a:rPr>
              <a:t>HMDA Data Submissions were due March 1, 2019</a:t>
            </a:r>
          </a:p>
          <a:p>
            <a:pPr lvl="2"/>
            <a:r>
              <a:rPr lang="en-US" sz="1400" dirty="0" smtClean="0">
                <a:latin typeface="Century Gothic"/>
                <a:cs typeface="Century Gothic"/>
              </a:rPr>
              <a:t>HMDA </a:t>
            </a:r>
            <a:r>
              <a:rPr lang="en-US" sz="1400" dirty="0">
                <a:latin typeface="Century Gothic"/>
                <a:cs typeface="Century Gothic"/>
              </a:rPr>
              <a:t>Modified Loan Application Registers (LARs) data </a:t>
            </a:r>
            <a:r>
              <a:rPr lang="en-US" sz="1400" dirty="0" smtClean="0">
                <a:latin typeface="Century Gothic"/>
                <a:cs typeface="Century Gothic"/>
              </a:rPr>
              <a:t>published April 2, 2019</a:t>
            </a:r>
          </a:p>
          <a:p>
            <a:pPr lvl="2"/>
            <a:r>
              <a:rPr lang="en-US" sz="1400" dirty="0">
                <a:latin typeface="Century Gothic"/>
                <a:cs typeface="Century Gothic"/>
              </a:rPr>
              <a:t>L</a:t>
            </a:r>
            <a:r>
              <a:rPr lang="en-US" sz="1400" dirty="0" smtClean="0">
                <a:latin typeface="Century Gothic"/>
                <a:cs typeface="Century Gothic"/>
              </a:rPr>
              <a:t>ater </a:t>
            </a:r>
            <a:r>
              <a:rPr lang="en-US" sz="1400" dirty="0">
                <a:latin typeface="Century Gothic"/>
                <a:cs typeface="Century Gothic"/>
              </a:rPr>
              <a:t>this year additional information will be </a:t>
            </a:r>
            <a:r>
              <a:rPr lang="en-US" sz="1400" dirty="0" smtClean="0">
                <a:latin typeface="Century Gothic"/>
                <a:cs typeface="Century Gothic"/>
              </a:rPr>
              <a:t>published: </a:t>
            </a:r>
            <a:r>
              <a:rPr lang="en-US" sz="1400" dirty="0">
                <a:latin typeface="Century Gothic"/>
                <a:cs typeface="Century Gothic"/>
              </a:rPr>
              <a:t>a complete loan level dataset, HMDA aggregate data </a:t>
            </a:r>
            <a:r>
              <a:rPr lang="en-US" sz="1400" dirty="0" smtClean="0">
                <a:latin typeface="Century Gothic"/>
                <a:cs typeface="Century Gothic"/>
              </a:rPr>
              <a:t>reports, </a:t>
            </a:r>
            <a:r>
              <a:rPr lang="en-US" sz="1400" dirty="0">
                <a:latin typeface="Century Gothic"/>
                <a:cs typeface="Century Gothic"/>
              </a:rPr>
              <a:t>HMDA individual institution disclosure reports.</a:t>
            </a:r>
            <a:endParaRPr lang="en-US" sz="1400" dirty="0" smtClean="0">
              <a:latin typeface="Century Gothic"/>
              <a:cs typeface="Century Gothic"/>
            </a:endParaRPr>
          </a:p>
          <a:p>
            <a:pPr lvl="2"/>
            <a:r>
              <a:rPr lang="en-US" sz="1400" dirty="0" smtClean="0">
                <a:latin typeface="Century Gothic"/>
                <a:cs typeface="Century Gothic"/>
                <a:hlinkClick r:id="rId2"/>
              </a:rPr>
              <a:t>HMDA Reporting Getting it Right</a:t>
            </a:r>
            <a:endParaRPr lang="en-US" sz="1400" dirty="0" smtClean="0">
              <a:latin typeface="Century Gothic"/>
              <a:cs typeface="Century Gothic"/>
            </a:endParaRPr>
          </a:p>
          <a:p>
            <a:pPr lvl="1"/>
            <a:r>
              <a:rPr lang="en-US" sz="1800" dirty="0">
                <a:latin typeface="Century Gothic"/>
                <a:cs typeface="Century Gothic"/>
              </a:rPr>
              <a:t>Goals for MCBC Mortgage Lending Report </a:t>
            </a:r>
          </a:p>
          <a:p>
            <a:pPr lvl="3"/>
            <a:r>
              <a:rPr lang="en-US" sz="1400" dirty="0" smtClean="0">
                <a:latin typeface="Century Gothic"/>
                <a:cs typeface="Century Gothic"/>
              </a:rPr>
              <a:t>Reimagining the report with a racial equity &amp; digital inclusion lens</a:t>
            </a:r>
          </a:p>
          <a:p>
            <a:pPr lvl="3"/>
            <a:r>
              <a:rPr lang="en-US" sz="1400" dirty="0" smtClean="0">
                <a:latin typeface="Century Gothic"/>
                <a:cs typeface="Century Gothic"/>
              </a:rPr>
              <a:t>Streamlining the main report: clarity, benchmarking, impact/engagement</a:t>
            </a:r>
          </a:p>
          <a:p>
            <a:pPr lvl="3"/>
            <a:r>
              <a:rPr lang="en-US" sz="1400" dirty="0" smtClean="0">
                <a:latin typeface="Century Gothic"/>
                <a:cs typeface="Century Gothic"/>
              </a:rPr>
              <a:t>Digitizing data &amp; Opportunities for focused white papers and collaboration</a:t>
            </a:r>
          </a:p>
          <a:p>
            <a:pPr lvl="3"/>
            <a:r>
              <a:rPr lang="en-US" sz="1400" dirty="0" smtClean="0">
                <a:latin typeface="Century Gothic"/>
                <a:cs typeface="Century Gothic"/>
              </a:rPr>
              <a:t>Mortgage Lending Report </a:t>
            </a:r>
            <a:r>
              <a:rPr lang="en-US" sz="1400" b="1" i="1" dirty="0" smtClean="0">
                <a:latin typeface="Century Gothic"/>
                <a:cs typeface="Century Gothic"/>
              </a:rPr>
              <a:t>on the road</a:t>
            </a:r>
          </a:p>
          <a:p>
            <a:pPr lvl="1"/>
            <a:r>
              <a:rPr lang="en-US" sz="1800" dirty="0">
                <a:latin typeface="Century Gothic"/>
                <a:cs typeface="Century Gothic"/>
              </a:rPr>
              <a:t>Mortgage lending trends/HMDA data </a:t>
            </a:r>
            <a:r>
              <a:rPr lang="en-US" sz="1800" dirty="0" smtClean="0">
                <a:latin typeface="Century Gothic"/>
                <a:cs typeface="Century Gothic"/>
              </a:rPr>
              <a:t>reports – The Basics</a:t>
            </a:r>
            <a:endParaRPr lang="en-US" sz="1800" dirty="0">
              <a:latin typeface="Century Gothic"/>
              <a:cs typeface="Century Gothic"/>
            </a:endParaRPr>
          </a:p>
          <a:p>
            <a:pPr lvl="2"/>
            <a:r>
              <a:rPr lang="en-US" sz="1400" u="sng" dirty="0">
                <a:latin typeface="Century Gothic"/>
                <a:cs typeface="Century Gothic"/>
                <a:hlinkClick r:id="rId3"/>
              </a:rPr>
              <a:t>CFPB’s 2017 Mortgage Market Activity &amp; Trends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endParaRPr lang="en-US" sz="1400" dirty="0" smtClean="0">
              <a:latin typeface="Century Gothic"/>
              <a:cs typeface="Century Gothic"/>
            </a:endParaRPr>
          </a:p>
          <a:p>
            <a:pPr lvl="2"/>
            <a:r>
              <a:rPr lang="en-US" sz="1400" dirty="0" smtClean="0">
                <a:latin typeface="Century Gothic"/>
                <a:cs typeface="Century Gothic"/>
                <a:hlinkClick r:id="rId4"/>
              </a:rPr>
              <a:t>Urban Institute’s </a:t>
            </a:r>
            <a:r>
              <a:rPr lang="en-US" sz="1400" dirty="0">
                <a:latin typeface="Century Gothic"/>
                <a:cs typeface="Century Gothic"/>
                <a:hlinkClick r:id="rId4"/>
              </a:rPr>
              <a:t>The Community Reinvestment Act Lending Data Highlights</a:t>
            </a:r>
            <a:endParaRPr lang="en-US" sz="1400" dirty="0">
              <a:latin typeface="Century Gothic"/>
              <a:cs typeface="Century Gothic"/>
            </a:endParaRPr>
          </a:p>
          <a:p>
            <a:pPr lvl="2"/>
            <a:r>
              <a:rPr lang="en-US" sz="1400" u="sng" dirty="0" smtClean="0">
                <a:latin typeface="Century Gothic"/>
                <a:cs typeface="Century Gothic"/>
                <a:hlinkClick r:id="rId5"/>
              </a:rPr>
              <a:t>Association </a:t>
            </a:r>
            <a:r>
              <a:rPr lang="en-US" sz="1400" u="sng" dirty="0">
                <a:latin typeface="Century Gothic"/>
                <a:cs typeface="Century Gothic"/>
                <a:hlinkClick r:id="rId5"/>
              </a:rPr>
              <a:t>for Neighborhood &amp; Housing Development – New York </a:t>
            </a:r>
            <a:r>
              <a:rPr lang="en-US" sz="1400" u="sng" dirty="0" smtClean="0">
                <a:latin typeface="Century Gothic"/>
                <a:cs typeface="Century Gothic"/>
                <a:hlinkClick r:id="rId5"/>
              </a:rPr>
              <a:t>City</a:t>
            </a:r>
            <a:endParaRPr lang="en-US" sz="1400" u="sng" dirty="0" smtClean="0">
              <a:latin typeface="Century Gothic"/>
              <a:cs typeface="Century Gothic"/>
            </a:endParaRPr>
          </a:p>
          <a:p>
            <a:pPr lvl="1"/>
            <a:r>
              <a:rPr lang="en-US" sz="1800" dirty="0">
                <a:latin typeface="Century Gothic"/>
                <a:cs typeface="Century Gothic"/>
              </a:rPr>
              <a:t>Mortgage lending trends/HMDA data reports – </a:t>
            </a:r>
            <a:r>
              <a:rPr lang="en-US" sz="1800" dirty="0" smtClean="0">
                <a:latin typeface="Century Gothic"/>
                <a:cs typeface="Century Gothic"/>
              </a:rPr>
              <a:t>Additional Analysis</a:t>
            </a:r>
            <a:endParaRPr lang="en-US" sz="1400" dirty="0">
              <a:latin typeface="Century Gothic"/>
              <a:cs typeface="Century Gothic"/>
            </a:endParaRPr>
          </a:p>
          <a:p>
            <a:pPr lvl="2"/>
            <a:r>
              <a:rPr lang="en-US" sz="1400" u="sng" dirty="0">
                <a:latin typeface="Century Gothic"/>
                <a:cs typeface="Century Gothic"/>
                <a:hlinkClick r:id="rId6"/>
              </a:rPr>
              <a:t>Urban Institute Housing Finance Policy </a:t>
            </a:r>
            <a:r>
              <a:rPr lang="en-US" sz="1400" u="sng" dirty="0" smtClean="0">
                <a:latin typeface="Century Gothic"/>
                <a:cs typeface="Century Gothic"/>
                <a:hlinkClick r:id="rId6"/>
              </a:rPr>
              <a:t>Center</a:t>
            </a:r>
            <a:endParaRPr lang="en-US" sz="1400" u="sng" dirty="0" smtClean="0">
              <a:latin typeface="Century Gothic"/>
              <a:cs typeface="Century Gothic"/>
            </a:endParaRPr>
          </a:p>
          <a:p>
            <a:pPr lvl="2"/>
            <a:r>
              <a:rPr lang="en-US" sz="1400" u="sng" dirty="0" smtClean="0">
                <a:latin typeface="Century Gothic"/>
                <a:cs typeface="Century Gothic"/>
                <a:hlinkClick r:id="rId7"/>
              </a:rPr>
              <a:t>Evaluating </a:t>
            </a:r>
            <a:r>
              <a:rPr lang="en-US" sz="1400" u="sng" dirty="0">
                <a:latin typeface="Century Gothic"/>
                <a:cs typeface="Century Gothic"/>
                <a:hlinkClick r:id="rId7"/>
              </a:rPr>
              <a:t>Home Lending Patterns for Discrimination in Worcester, </a:t>
            </a:r>
            <a:r>
              <a:rPr lang="en-US" sz="1400" u="sng" dirty="0" smtClean="0">
                <a:latin typeface="Century Gothic"/>
                <a:cs typeface="Century Gothic"/>
                <a:hlinkClick r:id="rId7"/>
              </a:rPr>
              <a:t>MA</a:t>
            </a:r>
            <a:endParaRPr lang="en-US" sz="1400" dirty="0" smtClean="0">
              <a:latin typeface="Century Gothic"/>
              <a:cs typeface="Century Gothic"/>
            </a:endParaRPr>
          </a:p>
          <a:p>
            <a:pPr lvl="1"/>
            <a:r>
              <a:rPr lang="en-US" sz="1800" dirty="0" smtClean="0">
                <a:latin typeface="Century Gothic"/>
                <a:cs typeface="Century Gothic"/>
              </a:rPr>
              <a:t>Demo </a:t>
            </a:r>
            <a:r>
              <a:rPr lang="en-US" sz="1800" dirty="0">
                <a:latin typeface="Century Gothic"/>
                <a:cs typeface="Century Gothic"/>
              </a:rPr>
              <a:t>of </a:t>
            </a:r>
            <a:r>
              <a:rPr lang="en-US" sz="1800" dirty="0" smtClean="0">
                <a:latin typeface="Century Gothic"/>
                <a:cs typeface="Century Gothic"/>
              </a:rPr>
              <a:t>MCBC's Small Business Lending </a:t>
            </a:r>
            <a:r>
              <a:rPr lang="en-US" sz="1800" dirty="0">
                <a:latin typeface="Century Gothic"/>
                <a:cs typeface="Century Gothic"/>
              </a:rPr>
              <a:t>D</a:t>
            </a:r>
            <a:r>
              <a:rPr lang="en-US" sz="1800" dirty="0" smtClean="0">
                <a:latin typeface="Century Gothic"/>
                <a:cs typeface="Century Gothic"/>
              </a:rPr>
              <a:t>ata </a:t>
            </a:r>
            <a:r>
              <a:rPr lang="en-US" sz="1800" dirty="0">
                <a:latin typeface="Century Gothic"/>
                <a:cs typeface="Century Gothic"/>
              </a:rPr>
              <a:t>P</a:t>
            </a:r>
            <a:r>
              <a:rPr lang="en-US" sz="1800" dirty="0" smtClean="0">
                <a:latin typeface="Century Gothic"/>
                <a:cs typeface="Century Gothic"/>
              </a:rPr>
              <a:t>roject </a:t>
            </a:r>
            <a:r>
              <a:rPr lang="en-US" sz="1800" dirty="0">
                <a:latin typeface="Century Gothic"/>
                <a:cs typeface="Century Gothic"/>
              </a:rPr>
              <a:t>in </a:t>
            </a:r>
            <a:r>
              <a:rPr lang="en-US" sz="1800" dirty="0" smtClean="0">
                <a:latin typeface="Century Gothic"/>
                <a:cs typeface="Century Gothic"/>
              </a:rPr>
              <a:t>Tableau</a:t>
            </a:r>
          </a:p>
        </p:txBody>
      </p:sp>
    </p:spTree>
    <p:extLst>
      <p:ext uri="{BB962C8B-B14F-4D97-AF65-F5344CB8AC3E}">
        <p14:creationId xmlns:p14="http://schemas.microsoft.com/office/powerpoint/2010/main" val="3699842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Century Gothic"/>
                <a:cs typeface="Century Gothic"/>
              </a:rPr>
              <a:t>Housing Market &amp; Mortgage Lending Trends in Worcester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73353"/>
            <a:ext cx="8401427" cy="419402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900" b="1" dirty="0" smtClean="0">
                <a:latin typeface="Century Gothic"/>
                <a:cs typeface="Century Gothic"/>
              </a:rPr>
              <a:t>Prof. </a:t>
            </a:r>
            <a:r>
              <a:rPr lang="en-US" sz="2900" b="1" dirty="0">
                <a:latin typeface="Century Gothic"/>
                <a:cs typeface="Century Gothic"/>
              </a:rPr>
              <a:t>Kathryn Madden, International Development, Community &amp;</a:t>
            </a:r>
            <a:r>
              <a:rPr lang="en-US" sz="2900" b="1" dirty="0" smtClean="0">
                <a:latin typeface="Century Gothic"/>
                <a:cs typeface="Century Gothic"/>
              </a:rPr>
              <a:t> </a:t>
            </a:r>
            <a:r>
              <a:rPr lang="en-US" sz="2900" b="1" dirty="0">
                <a:latin typeface="Century Gothic"/>
                <a:cs typeface="Century Gothic"/>
              </a:rPr>
              <a:t>Environment </a:t>
            </a:r>
            <a:r>
              <a:rPr lang="en-US" sz="2900" b="1" dirty="0" smtClean="0">
                <a:latin typeface="Century Gothic"/>
                <a:cs typeface="Century Gothic"/>
              </a:rPr>
              <a:t>Dept., </a:t>
            </a:r>
            <a:r>
              <a:rPr lang="en-US" sz="2900" b="1" dirty="0">
                <a:latin typeface="Century Gothic"/>
                <a:cs typeface="Century Gothic"/>
              </a:rPr>
              <a:t>Clark University</a:t>
            </a:r>
          </a:p>
          <a:p>
            <a:r>
              <a:rPr lang="en-US" sz="2900" dirty="0">
                <a:latin typeface="Century Gothic"/>
                <a:cs typeface="Century Gothic"/>
              </a:rPr>
              <a:t>Research and practice focuses on the regeneration of urban districts and the role of the community in defining and implementing change.</a:t>
            </a:r>
          </a:p>
          <a:p>
            <a:r>
              <a:rPr lang="en-US" sz="2900" dirty="0">
                <a:latin typeface="Century Gothic"/>
                <a:cs typeface="Century Gothic"/>
              </a:rPr>
              <a:t>W</a:t>
            </a:r>
            <a:r>
              <a:rPr lang="en-US" sz="2900" dirty="0" smtClean="0">
                <a:latin typeface="Century Gothic"/>
                <a:cs typeface="Century Gothic"/>
              </a:rPr>
              <a:t>orks </a:t>
            </a:r>
            <a:r>
              <a:rPr lang="en-US" sz="2900" dirty="0">
                <a:latin typeface="Century Gothic"/>
                <a:cs typeface="Century Gothic"/>
              </a:rPr>
              <a:t>closely with community development corporations in Worcester in collaboration with CEDAC and Mass. Housing Partnership. </a:t>
            </a:r>
          </a:p>
          <a:p>
            <a:r>
              <a:rPr lang="en-US" sz="2900" dirty="0">
                <a:latin typeface="Century Gothic"/>
                <a:cs typeface="Century Gothic"/>
              </a:rPr>
              <a:t>O</a:t>
            </a:r>
            <a:r>
              <a:rPr lang="en-US" sz="2900" dirty="0" smtClean="0">
                <a:latin typeface="Century Gothic"/>
                <a:cs typeface="Century Gothic"/>
              </a:rPr>
              <a:t>verview </a:t>
            </a:r>
            <a:r>
              <a:rPr lang="en-US" sz="2900" dirty="0">
                <a:latin typeface="Century Gothic"/>
                <a:cs typeface="Century Gothic"/>
              </a:rPr>
              <a:t>of housing market trends in Worcester neighborhoods</a:t>
            </a:r>
          </a:p>
          <a:p>
            <a:pPr marL="0" indent="0">
              <a:buNone/>
            </a:pPr>
            <a:endParaRPr lang="en-US" sz="2900" b="1" dirty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US" sz="2900" b="1" dirty="0" smtClean="0">
                <a:latin typeface="Century Gothic"/>
                <a:cs typeface="Century Gothic"/>
              </a:rPr>
              <a:t>Curtis </a:t>
            </a:r>
            <a:r>
              <a:rPr lang="en-US" sz="2900" b="1" dirty="0" err="1">
                <a:latin typeface="Century Gothic"/>
                <a:cs typeface="Century Gothic"/>
              </a:rPr>
              <a:t>Wiemann</a:t>
            </a:r>
            <a:r>
              <a:rPr lang="en-US" sz="2900" b="1" dirty="0">
                <a:latin typeface="Century Gothic"/>
                <a:cs typeface="Century Gothic"/>
              </a:rPr>
              <a:t>, </a:t>
            </a:r>
            <a:r>
              <a:rPr lang="en-US" sz="2900" b="1" dirty="0" smtClean="0">
                <a:latin typeface="Century Gothic"/>
                <a:cs typeface="Century Gothic"/>
              </a:rPr>
              <a:t>City </a:t>
            </a:r>
            <a:r>
              <a:rPr lang="en-US" sz="2900" b="1" dirty="0">
                <a:latin typeface="Century Gothic"/>
                <a:cs typeface="Century Gothic"/>
              </a:rPr>
              <a:t>Planner at the City of Holyoke, Massachusetts.  </a:t>
            </a:r>
          </a:p>
          <a:p>
            <a:pPr lvl="1"/>
            <a:r>
              <a:rPr lang="en-US" sz="2900" dirty="0" smtClean="0">
                <a:latin typeface="Century Gothic"/>
                <a:cs typeface="Century Gothic"/>
              </a:rPr>
              <a:t>Master's Degree, </a:t>
            </a:r>
            <a:r>
              <a:rPr lang="en-US" sz="2900" dirty="0">
                <a:latin typeface="Century Gothic"/>
                <a:cs typeface="Century Gothic"/>
              </a:rPr>
              <a:t>Community Development </a:t>
            </a:r>
            <a:r>
              <a:rPr lang="en-US" sz="2900" dirty="0" smtClean="0">
                <a:latin typeface="Century Gothic"/>
                <a:cs typeface="Century Gothic"/>
              </a:rPr>
              <a:t>&amp; Planning, </a:t>
            </a:r>
            <a:r>
              <a:rPr lang="en-US" sz="2900" dirty="0">
                <a:latin typeface="Century Gothic"/>
                <a:cs typeface="Century Gothic"/>
              </a:rPr>
              <a:t>Clark </a:t>
            </a:r>
            <a:r>
              <a:rPr lang="en-US" sz="2900" dirty="0" smtClean="0">
                <a:latin typeface="Century Gothic"/>
                <a:cs typeface="Century Gothic"/>
              </a:rPr>
              <a:t>University (2016)</a:t>
            </a:r>
          </a:p>
          <a:p>
            <a:pPr lvl="1"/>
            <a:r>
              <a:rPr lang="en-US" sz="2900" b="1" i="1" u="sng" dirty="0" smtClean="0">
                <a:latin typeface="Century Gothic"/>
                <a:cs typeface="Century Gothic"/>
                <a:hlinkClick r:id="rId2"/>
              </a:rPr>
              <a:t>"</a:t>
            </a:r>
            <a:r>
              <a:rPr lang="en-US" sz="2900" b="1" i="1" u="sng" dirty="0">
                <a:latin typeface="Century Gothic"/>
                <a:cs typeface="Century Gothic"/>
                <a:hlinkClick r:id="rId2"/>
              </a:rPr>
              <a:t>Evaluating Home Lending Patterns for Discrimination in Worcester, MA".</a:t>
            </a:r>
            <a:r>
              <a:rPr lang="en-US" sz="2900" b="1" i="1" dirty="0">
                <a:latin typeface="Century Gothic"/>
                <a:cs typeface="Century Gothic"/>
              </a:rPr>
              <a:t> </a:t>
            </a:r>
            <a:endParaRPr lang="en-US" sz="2900" dirty="0">
              <a:latin typeface="Century Gothic"/>
              <a:cs typeface="Century Gothic"/>
            </a:endParaRPr>
          </a:p>
          <a:p>
            <a:pPr lvl="2"/>
            <a:r>
              <a:rPr lang="en-US" sz="2900" dirty="0" smtClean="0">
                <a:latin typeface="Century Gothic"/>
                <a:cs typeface="Century Gothic"/>
              </a:rPr>
              <a:t>approach </a:t>
            </a:r>
            <a:r>
              <a:rPr lang="en-US" sz="2900" dirty="0">
                <a:latin typeface="Century Gothic"/>
                <a:cs typeface="Century Gothic"/>
              </a:rPr>
              <a:t>to analyzing the 2015 HMDA data; </a:t>
            </a:r>
          </a:p>
          <a:p>
            <a:pPr lvl="2"/>
            <a:r>
              <a:rPr lang="en-US" sz="2900" dirty="0">
                <a:latin typeface="Century Gothic"/>
                <a:cs typeface="Century Gothic"/>
              </a:rPr>
              <a:t>findings - which concluded that race and lending patterns are geographically linked by income and foreclosure rates, leading to lower home lending activities to people of color; </a:t>
            </a:r>
          </a:p>
          <a:p>
            <a:pPr lvl="2"/>
            <a:r>
              <a:rPr lang="en-US" sz="2900" dirty="0">
                <a:latin typeface="Century Gothic"/>
                <a:cs typeface="Century Gothic"/>
              </a:rPr>
              <a:t>recommendations for addressing these patterns.</a:t>
            </a:r>
          </a:p>
          <a:p>
            <a:pPr lvl="2"/>
            <a:r>
              <a:rPr lang="en-US" sz="2900" dirty="0">
                <a:latin typeface="Century Gothic"/>
                <a:cs typeface="Century Gothic"/>
              </a:rPr>
              <a:t>We will explore how his methodology and approach might inform MCBC's analysis and reporting of mortgage lending </a:t>
            </a:r>
            <a:r>
              <a:rPr lang="en-US" sz="2900" dirty="0" smtClean="0">
                <a:latin typeface="Century Gothic"/>
                <a:cs typeface="Century Gothic"/>
              </a:rPr>
              <a:t>trends.</a:t>
            </a:r>
          </a:p>
        </p:txBody>
      </p:sp>
    </p:spTree>
    <p:extLst>
      <p:ext uri="{BB962C8B-B14F-4D97-AF65-F5344CB8AC3E}">
        <p14:creationId xmlns:p14="http://schemas.microsoft.com/office/powerpoint/2010/main" val="2227317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1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3E3C8D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2544</TotalTime>
  <Words>890</Words>
  <Application>Microsoft Macintosh PowerPoint</Application>
  <PresentationFormat>On-screen Show (4:3)</PresentationFormat>
  <Paragraphs>200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Clarity</vt:lpstr>
      <vt:lpstr>PowerPoint Presentation</vt:lpstr>
      <vt:lpstr>AGENDA</vt:lpstr>
      <vt:lpstr>April 9th MCBC MLC Meeting</vt:lpstr>
      <vt:lpstr>Undesign the Redline</vt:lpstr>
      <vt:lpstr>Undesign the Redline</vt:lpstr>
      <vt:lpstr>Dates for 2019 Meetings</vt:lpstr>
      <vt:lpstr>MCBC Mortgage Lending Report Update</vt:lpstr>
      <vt:lpstr>MCBC Mortgage Lending Report Update</vt:lpstr>
      <vt:lpstr>Housing Market &amp; Mortgage Lending Trends in Worcester</vt:lpstr>
      <vt:lpstr>MCBC Program Committees </vt:lpstr>
      <vt:lpstr>2019 Mortgage Lending Working Groups</vt:lpstr>
      <vt:lpstr>Events</vt:lpstr>
      <vt:lpstr>Events</vt:lpstr>
      <vt:lpstr>Builders of Color Coalition</vt:lpstr>
      <vt:lpstr>Builders of Color Coalition</vt:lpstr>
    </vt:vector>
  </TitlesOfParts>
  <Company>mcbc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doreen treacy</dc:creator>
  <cp:lastModifiedBy>doreen treacy</cp:lastModifiedBy>
  <cp:revision>117</cp:revision>
  <cp:lastPrinted>2019-02-28T14:25:46Z</cp:lastPrinted>
  <dcterms:created xsi:type="dcterms:W3CDTF">2018-10-16T15:53:19Z</dcterms:created>
  <dcterms:modified xsi:type="dcterms:W3CDTF">2019-05-20T23:51:18Z</dcterms:modified>
</cp:coreProperties>
</file>